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27"/>
  </p:notesMasterIdLst>
  <p:sldIdLst>
    <p:sldId id="256" r:id="rId3"/>
    <p:sldId id="287" r:id="rId4"/>
    <p:sldId id="263" r:id="rId5"/>
    <p:sldId id="265" r:id="rId6"/>
    <p:sldId id="268" r:id="rId7"/>
    <p:sldId id="267" r:id="rId8"/>
    <p:sldId id="266" r:id="rId9"/>
    <p:sldId id="269" r:id="rId10"/>
    <p:sldId id="274" r:id="rId11"/>
    <p:sldId id="275" r:id="rId12"/>
    <p:sldId id="270" r:id="rId13"/>
    <p:sldId id="288" r:id="rId14"/>
    <p:sldId id="271" r:id="rId15"/>
    <p:sldId id="276" r:id="rId16"/>
    <p:sldId id="273" r:id="rId17"/>
    <p:sldId id="278" r:id="rId18"/>
    <p:sldId id="277" r:id="rId19"/>
    <p:sldId id="279" r:id="rId20"/>
    <p:sldId id="281" r:id="rId21"/>
    <p:sldId id="282" r:id="rId22"/>
    <p:sldId id="283" r:id="rId23"/>
    <p:sldId id="284" r:id="rId24"/>
    <p:sldId id="285" r:id="rId25"/>
    <p:sldId id="286" r:id="rId26"/>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75378C0-F7CB-4214-88C0-9DBE3FDD6543}">
          <p14:sldIdLst>
            <p14:sldId id="256"/>
            <p14:sldId id="287"/>
            <p14:sldId id="263"/>
            <p14:sldId id="265"/>
            <p14:sldId id="268"/>
            <p14:sldId id="267"/>
            <p14:sldId id="266"/>
            <p14:sldId id="269"/>
            <p14:sldId id="274"/>
            <p14:sldId id="275"/>
            <p14:sldId id="270"/>
            <p14:sldId id="288"/>
            <p14:sldId id="271"/>
            <p14:sldId id="276"/>
            <p14:sldId id="273"/>
            <p14:sldId id="278"/>
            <p14:sldId id="277"/>
            <p14:sldId id="279"/>
            <p14:sldId id="281"/>
            <p14:sldId id="282"/>
            <p14:sldId id="283"/>
            <p14:sldId id="284"/>
            <p14:sldId id="285"/>
            <p14:sldId id="286"/>
          </p14:sldIdLst>
        </p14:section>
      </p14:sectionLst>
    </p:ext>
    <p:ext uri="{EFAFB233-063F-42B5-8137-9DF3F51BA10A}">
      <p15:sldGuideLst xmlns="" xmlns:p15="http://schemas.microsoft.com/office/powerpoint/2012/main"/>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66"/>
    <a:srgbClr val="232B3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385" autoAdjust="0"/>
    <p:restoredTop sz="94743" autoAdjust="0"/>
  </p:normalViewPr>
  <p:slideViewPr>
    <p:cSldViewPr snapToGrid="0" snapToObjects="1">
      <p:cViewPr>
        <p:scale>
          <a:sx n="75" d="100"/>
          <a:sy n="75" d="100"/>
        </p:scale>
        <p:origin x="-1704" y="-864"/>
      </p:cViewPr>
      <p:guideLst>
        <p:guide orient="horz" pos="2160"/>
        <p:guide pos="3840"/>
      </p:guideLst>
    </p:cSldViewPr>
  </p:slideViewPr>
  <p:outlineViewPr>
    <p:cViewPr>
      <p:scale>
        <a:sx n="33" d="100"/>
        <a:sy n="33" d="100"/>
      </p:scale>
      <p:origin x="0" y="-222"/>
    </p:cViewPr>
  </p:outlineViewPr>
  <p:notesTextViewPr>
    <p:cViewPr>
      <p:scale>
        <a:sx n="1" d="1"/>
        <a:sy n="1" d="1"/>
      </p:scale>
      <p:origin x="0" y="0"/>
    </p:cViewPr>
  </p:notesTextViewPr>
  <p:notesViewPr>
    <p:cSldViewPr snapToGrid="0" snapToObjects="1">
      <p:cViewPr varScale="1">
        <p:scale>
          <a:sx n="81" d="100"/>
          <a:sy n="81" d="100"/>
        </p:scale>
        <p:origin x="2058"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9D7A25C0-FFD9-45E1-A061-D6798144735F}" type="datetimeFigureOut">
              <a:rPr lang="en-US" smtClean="0"/>
              <a:t>10/22/2019</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EB3F2E88-3E72-4224-B762-341025555C9A}" type="slidenum">
              <a:rPr lang="en-US" smtClean="0"/>
              <a:t>‹#›</a:t>
            </a:fld>
            <a:endParaRPr lang="en-US"/>
          </a:p>
        </p:txBody>
      </p:sp>
    </p:spTree>
    <p:extLst>
      <p:ext uri="{BB962C8B-B14F-4D97-AF65-F5344CB8AC3E}">
        <p14:creationId xmlns:p14="http://schemas.microsoft.com/office/powerpoint/2010/main" val="19084074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B3F2E88-3E72-4224-B762-341025555C9A}" type="slidenum">
              <a:rPr lang="en-US" smtClean="0"/>
              <a:t>5</a:t>
            </a:fld>
            <a:endParaRPr lang="en-US"/>
          </a:p>
        </p:txBody>
      </p:sp>
    </p:spTree>
    <p:extLst>
      <p:ext uri="{BB962C8B-B14F-4D97-AF65-F5344CB8AC3E}">
        <p14:creationId xmlns:p14="http://schemas.microsoft.com/office/powerpoint/2010/main" val="47705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solidFill>
                  <a:srgbClr val="005959"/>
                </a:solidFill>
              </a:rPr>
              <a:t>Civil rights complaints are very serious.  Many times, the complainant may misunderstand processes and procedures, however, their concern is valid and must be processed according to established procedures</a:t>
            </a:r>
            <a:endParaRPr lang="en-US" sz="1200" i="1" dirty="0"/>
          </a:p>
          <a:p>
            <a:endParaRPr lang="en-US" dirty="0"/>
          </a:p>
        </p:txBody>
      </p:sp>
      <p:sp>
        <p:nvSpPr>
          <p:cNvPr id="4" name="Slide Number Placeholder 3"/>
          <p:cNvSpPr>
            <a:spLocks noGrp="1"/>
          </p:cNvSpPr>
          <p:nvPr>
            <p:ph type="sldNum" sz="quarter" idx="5"/>
          </p:nvPr>
        </p:nvSpPr>
        <p:spPr/>
        <p:txBody>
          <a:bodyPr/>
          <a:lstStyle/>
          <a:p>
            <a:fld id="{EB3F2E88-3E72-4224-B762-341025555C9A}" type="slidenum">
              <a:rPr lang="en-US" smtClean="0"/>
              <a:t>18</a:t>
            </a:fld>
            <a:endParaRPr lang="en-US"/>
          </a:p>
        </p:txBody>
      </p:sp>
    </p:spTree>
    <p:extLst>
      <p:ext uri="{BB962C8B-B14F-4D97-AF65-F5344CB8AC3E}">
        <p14:creationId xmlns:p14="http://schemas.microsoft.com/office/powerpoint/2010/main" val="16042470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8D2EB66-D8FB-2148-8B0A-8E83C70B6C7B}" type="datetimeFigureOut">
              <a:rPr lang="en-US" smtClean="0"/>
              <a:t>10/22/2019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ACC836-1C07-E141-9BFB-691395C8A2F7}" type="slidenum">
              <a:rPr lang="en-US" smtClean="0"/>
              <a:t>‹#›</a:t>
            </a:fld>
            <a:endParaRPr lang="en-US"/>
          </a:p>
        </p:txBody>
      </p:sp>
    </p:spTree>
    <p:extLst>
      <p:ext uri="{BB962C8B-B14F-4D97-AF65-F5344CB8AC3E}">
        <p14:creationId xmlns:p14="http://schemas.microsoft.com/office/powerpoint/2010/main" val="467279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8D2EB66-D8FB-2148-8B0A-8E83C70B6C7B}" type="datetimeFigureOut">
              <a:rPr lang="en-US" smtClean="0"/>
              <a:t>10/22/2019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ACC836-1C07-E141-9BFB-691395C8A2F7}" type="slidenum">
              <a:rPr lang="en-US" smtClean="0"/>
              <a:t>‹#›</a:t>
            </a:fld>
            <a:endParaRPr lang="en-US"/>
          </a:p>
        </p:txBody>
      </p:sp>
    </p:spTree>
    <p:extLst>
      <p:ext uri="{BB962C8B-B14F-4D97-AF65-F5344CB8AC3E}">
        <p14:creationId xmlns:p14="http://schemas.microsoft.com/office/powerpoint/2010/main" val="11093443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8D2EB66-D8FB-2148-8B0A-8E83C70B6C7B}" type="datetimeFigureOut">
              <a:rPr lang="en-US" smtClean="0"/>
              <a:t>10/22/2019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ACC836-1C07-E141-9BFB-691395C8A2F7}" type="slidenum">
              <a:rPr lang="en-US" smtClean="0"/>
              <a:t>‹#›</a:t>
            </a:fld>
            <a:endParaRPr lang="en-US"/>
          </a:p>
        </p:txBody>
      </p:sp>
    </p:spTree>
    <p:extLst>
      <p:ext uri="{BB962C8B-B14F-4D97-AF65-F5344CB8AC3E}">
        <p14:creationId xmlns:p14="http://schemas.microsoft.com/office/powerpoint/2010/main" val="2973327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2E553E2-1135-4C0D-94CD-A836DAD76E6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07A58128-6410-4366-8C86-324A55760B9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97447725-B9D7-41EE-A56A-3D5AAF274AF1}"/>
              </a:ext>
            </a:extLst>
          </p:cNvPr>
          <p:cNvSpPr>
            <a:spLocks noGrp="1"/>
          </p:cNvSpPr>
          <p:nvPr>
            <p:ph type="dt" sz="half" idx="10"/>
          </p:nvPr>
        </p:nvSpPr>
        <p:spPr/>
        <p:txBody>
          <a:bodyPr/>
          <a:lstStyle/>
          <a:p>
            <a:fld id="{1699495A-AC86-4DA0-9B95-04CF73B2BD92}" type="datetimeFigureOut">
              <a:rPr lang="en-US" smtClean="0"/>
              <a:t>10/22/2019</a:t>
            </a:fld>
            <a:endParaRPr lang="en-US" dirty="0"/>
          </a:p>
        </p:txBody>
      </p:sp>
      <p:sp>
        <p:nvSpPr>
          <p:cNvPr id="5" name="Footer Placeholder 4">
            <a:extLst>
              <a:ext uri="{FF2B5EF4-FFF2-40B4-BE49-F238E27FC236}">
                <a16:creationId xmlns="" xmlns:a16="http://schemas.microsoft.com/office/drawing/2014/main" id="{940771C7-3870-4D8F-B8F3-284AB7A36DC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 xmlns:a16="http://schemas.microsoft.com/office/drawing/2014/main" id="{68143034-AA29-40B8-BC22-92459D07E9AC}"/>
              </a:ext>
            </a:extLst>
          </p:cNvPr>
          <p:cNvSpPr>
            <a:spLocks noGrp="1"/>
          </p:cNvSpPr>
          <p:nvPr>
            <p:ph type="sldNum" sz="quarter" idx="12"/>
          </p:nvPr>
        </p:nvSpPr>
        <p:spPr/>
        <p:txBody>
          <a:bodyPr/>
          <a:lstStyle/>
          <a:p>
            <a:fld id="{45362D63-6DE2-46E9-AE75-952879E173AD}" type="slidenum">
              <a:rPr lang="en-US" smtClean="0"/>
              <a:t>‹#›</a:t>
            </a:fld>
            <a:endParaRPr lang="en-US" dirty="0"/>
          </a:p>
        </p:txBody>
      </p:sp>
    </p:spTree>
    <p:extLst>
      <p:ext uri="{BB962C8B-B14F-4D97-AF65-F5344CB8AC3E}">
        <p14:creationId xmlns:p14="http://schemas.microsoft.com/office/powerpoint/2010/main" val="26914749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881B4F5-976D-4AD4-99F8-00A80887066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72FDE17A-92D0-47C4-BC73-AD5DBFEA4E9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A9516C59-EF55-4F5B-8BE1-88AED3B83560}"/>
              </a:ext>
            </a:extLst>
          </p:cNvPr>
          <p:cNvSpPr>
            <a:spLocks noGrp="1"/>
          </p:cNvSpPr>
          <p:nvPr>
            <p:ph type="dt" sz="half" idx="10"/>
          </p:nvPr>
        </p:nvSpPr>
        <p:spPr/>
        <p:txBody>
          <a:bodyPr/>
          <a:lstStyle/>
          <a:p>
            <a:fld id="{1699495A-AC86-4DA0-9B95-04CF73B2BD92}" type="datetimeFigureOut">
              <a:rPr lang="en-US" smtClean="0"/>
              <a:t>10/22/2019</a:t>
            </a:fld>
            <a:endParaRPr lang="en-US" dirty="0"/>
          </a:p>
        </p:txBody>
      </p:sp>
      <p:sp>
        <p:nvSpPr>
          <p:cNvPr id="5" name="Footer Placeholder 4">
            <a:extLst>
              <a:ext uri="{FF2B5EF4-FFF2-40B4-BE49-F238E27FC236}">
                <a16:creationId xmlns="" xmlns:a16="http://schemas.microsoft.com/office/drawing/2014/main" id="{78D26794-C808-4964-AD54-48C02529185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 xmlns:a16="http://schemas.microsoft.com/office/drawing/2014/main" id="{1C5CC296-A5E5-4DD5-8118-830EB93ABCAD}"/>
              </a:ext>
            </a:extLst>
          </p:cNvPr>
          <p:cNvSpPr>
            <a:spLocks noGrp="1"/>
          </p:cNvSpPr>
          <p:nvPr>
            <p:ph type="sldNum" sz="quarter" idx="12"/>
          </p:nvPr>
        </p:nvSpPr>
        <p:spPr/>
        <p:txBody>
          <a:bodyPr/>
          <a:lstStyle/>
          <a:p>
            <a:fld id="{45362D63-6DE2-46E9-AE75-952879E173AD}" type="slidenum">
              <a:rPr lang="en-US" smtClean="0"/>
              <a:t>‹#›</a:t>
            </a:fld>
            <a:endParaRPr lang="en-US" dirty="0"/>
          </a:p>
        </p:txBody>
      </p:sp>
    </p:spTree>
    <p:extLst>
      <p:ext uri="{BB962C8B-B14F-4D97-AF65-F5344CB8AC3E}">
        <p14:creationId xmlns:p14="http://schemas.microsoft.com/office/powerpoint/2010/main" val="2840783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D836CD0-66C1-45E1-9A38-9241232A66E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E3EB00CB-6A6E-4B4E-B29C-42055B41384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66DCF8E2-CE9A-44F5-AFEE-C82D642228E9}"/>
              </a:ext>
            </a:extLst>
          </p:cNvPr>
          <p:cNvSpPr>
            <a:spLocks noGrp="1"/>
          </p:cNvSpPr>
          <p:nvPr>
            <p:ph type="dt" sz="half" idx="10"/>
          </p:nvPr>
        </p:nvSpPr>
        <p:spPr/>
        <p:txBody>
          <a:bodyPr/>
          <a:lstStyle/>
          <a:p>
            <a:fld id="{1699495A-AC86-4DA0-9B95-04CF73B2BD92}" type="datetimeFigureOut">
              <a:rPr lang="en-US" smtClean="0"/>
              <a:t>10/22/2019</a:t>
            </a:fld>
            <a:endParaRPr lang="en-US" dirty="0"/>
          </a:p>
        </p:txBody>
      </p:sp>
      <p:sp>
        <p:nvSpPr>
          <p:cNvPr id="5" name="Footer Placeholder 4">
            <a:extLst>
              <a:ext uri="{FF2B5EF4-FFF2-40B4-BE49-F238E27FC236}">
                <a16:creationId xmlns="" xmlns:a16="http://schemas.microsoft.com/office/drawing/2014/main" id="{BFC656E2-B0A5-4E1F-89E4-92270585608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 xmlns:a16="http://schemas.microsoft.com/office/drawing/2014/main" id="{AE8629DE-C126-4464-B995-EAC4E789BDE2}"/>
              </a:ext>
            </a:extLst>
          </p:cNvPr>
          <p:cNvSpPr>
            <a:spLocks noGrp="1"/>
          </p:cNvSpPr>
          <p:nvPr>
            <p:ph type="sldNum" sz="quarter" idx="12"/>
          </p:nvPr>
        </p:nvSpPr>
        <p:spPr/>
        <p:txBody>
          <a:bodyPr/>
          <a:lstStyle/>
          <a:p>
            <a:fld id="{45362D63-6DE2-46E9-AE75-952879E173AD}" type="slidenum">
              <a:rPr lang="en-US" smtClean="0"/>
              <a:t>‹#›</a:t>
            </a:fld>
            <a:endParaRPr lang="en-US" dirty="0"/>
          </a:p>
        </p:txBody>
      </p:sp>
    </p:spTree>
    <p:extLst>
      <p:ext uri="{BB962C8B-B14F-4D97-AF65-F5344CB8AC3E}">
        <p14:creationId xmlns:p14="http://schemas.microsoft.com/office/powerpoint/2010/main" val="36564773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4523159-9E99-41C8-BD76-FFA89C30C98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E01824D3-79A1-4D18-AD87-262F565B189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749EECF9-DC82-4791-87BD-CE1B1CA97C4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1972B338-E58B-4536-B853-DB0401B947CB}"/>
              </a:ext>
            </a:extLst>
          </p:cNvPr>
          <p:cNvSpPr>
            <a:spLocks noGrp="1"/>
          </p:cNvSpPr>
          <p:nvPr>
            <p:ph type="dt" sz="half" idx="10"/>
          </p:nvPr>
        </p:nvSpPr>
        <p:spPr/>
        <p:txBody>
          <a:bodyPr/>
          <a:lstStyle/>
          <a:p>
            <a:fld id="{1699495A-AC86-4DA0-9B95-04CF73B2BD92}" type="datetimeFigureOut">
              <a:rPr lang="en-US" smtClean="0"/>
              <a:t>10/22/2019</a:t>
            </a:fld>
            <a:endParaRPr lang="en-US" dirty="0"/>
          </a:p>
        </p:txBody>
      </p:sp>
      <p:sp>
        <p:nvSpPr>
          <p:cNvPr id="6" name="Footer Placeholder 5">
            <a:extLst>
              <a:ext uri="{FF2B5EF4-FFF2-40B4-BE49-F238E27FC236}">
                <a16:creationId xmlns="" xmlns:a16="http://schemas.microsoft.com/office/drawing/2014/main" id="{10F5C3A7-73D8-4FCE-9462-7435C670F05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 xmlns:a16="http://schemas.microsoft.com/office/drawing/2014/main" id="{DD357E53-3826-4BFB-8A32-1DBD1404FEF9}"/>
              </a:ext>
            </a:extLst>
          </p:cNvPr>
          <p:cNvSpPr>
            <a:spLocks noGrp="1"/>
          </p:cNvSpPr>
          <p:nvPr>
            <p:ph type="sldNum" sz="quarter" idx="12"/>
          </p:nvPr>
        </p:nvSpPr>
        <p:spPr/>
        <p:txBody>
          <a:bodyPr/>
          <a:lstStyle/>
          <a:p>
            <a:fld id="{45362D63-6DE2-46E9-AE75-952879E173AD}" type="slidenum">
              <a:rPr lang="en-US" smtClean="0"/>
              <a:t>‹#›</a:t>
            </a:fld>
            <a:endParaRPr lang="en-US" dirty="0"/>
          </a:p>
        </p:txBody>
      </p:sp>
    </p:spTree>
    <p:extLst>
      <p:ext uri="{BB962C8B-B14F-4D97-AF65-F5344CB8AC3E}">
        <p14:creationId xmlns:p14="http://schemas.microsoft.com/office/powerpoint/2010/main" val="27944525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485CD34-858E-42FB-BF5C-278D83FCA52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01969B98-B973-4ECA-A2F7-264C13463E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64AD7913-2A08-4743-82B7-C538BEB9B33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6D9646CF-F16C-42F2-94A2-BB1CABA3FB5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6ACF08CA-D709-4312-B064-3EF065B1929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FC268892-94A3-4ADE-BE0F-53888173C726}"/>
              </a:ext>
            </a:extLst>
          </p:cNvPr>
          <p:cNvSpPr>
            <a:spLocks noGrp="1"/>
          </p:cNvSpPr>
          <p:nvPr>
            <p:ph type="dt" sz="half" idx="10"/>
          </p:nvPr>
        </p:nvSpPr>
        <p:spPr/>
        <p:txBody>
          <a:bodyPr/>
          <a:lstStyle/>
          <a:p>
            <a:fld id="{1699495A-AC86-4DA0-9B95-04CF73B2BD92}" type="datetimeFigureOut">
              <a:rPr lang="en-US" smtClean="0"/>
              <a:t>10/22/2019</a:t>
            </a:fld>
            <a:endParaRPr lang="en-US" dirty="0"/>
          </a:p>
        </p:txBody>
      </p:sp>
      <p:sp>
        <p:nvSpPr>
          <p:cNvPr id="8" name="Footer Placeholder 7">
            <a:extLst>
              <a:ext uri="{FF2B5EF4-FFF2-40B4-BE49-F238E27FC236}">
                <a16:creationId xmlns="" xmlns:a16="http://schemas.microsoft.com/office/drawing/2014/main" id="{0134B7B6-A12E-400E-BE1D-0EF1C4CD255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 xmlns:a16="http://schemas.microsoft.com/office/drawing/2014/main" id="{D32CE13B-2C40-4E98-919A-5814909A6FED}"/>
              </a:ext>
            </a:extLst>
          </p:cNvPr>
          <p:cNvSpPr>
            <a:spLocks noGrp="1"/>
          </p:cNvSpPr>
          <p:nvPr>
            <p:ph type="sldNum" sz="quarter" idx="12"/>
          </p:nvPr>
        </p:nvSpPr>
        <p:spPr/>
        <p:txBody>
          <a:bodyPr/>
          <a:lstStyle/>
          <a:p>
            <a:fld id="{45362D63-6DE2-46E9-AE75-952879E173AD}" type="slidenum">
              <a:rPr lang="en-US" smtClean="0"/>
              <a:t>‹#›</a:t>
            </a:fld>
            <a:endParaRPr lang="en-US" dirty="0"/>
          </a:p>
        </p:txBody>
      </p:sp>
    </p:spTree>
    <p:extLst>
      <p:ext uri="{BB962C8B-B14F-4D97-AF65-F5344CB8AC3E}">
        <p14:creationId xmlns:p14="http://schemas.microsoft.com/office/powerpoint/2010/main" val="29365468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4C0F4AD-53DD-4A80-A0BD-C967DBED49D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CD962480-798E-4F38-BCD1-E1CC6673B645}"/>
              </a:ext>
            </a:extLst>
          </p:cNvPr>
          <p:cNvSpPr>
            <a:spLocks noGrp="1"/>
          </p:cNvSpPr>
          <p:nvPr>
            <p:ph type="dt" sz="half" idx="10"/>
          </p:nvPr>
        </p:nvSpPr>
        <p:spPr/>
        <p:txBody>
          <a:bodyPr/>
          <a:lstStyle/>
          <a:p>
            <a:fld id="{1699495A-AC86-4DA0-9B95-04CF73B2BD92}" type="datetimeFigureOut">
              <a:rPr lang="en-US" smtClean="0"/>
              <a:t>10/22/2019</a:t>
            </a:fld>
            <a:endParaRPr lang="en-US" dirty="0"/>
          </a:p>
        </p:txBody>
      </p:sp>
      <p:sp>
        <p:nvSpPr>
          <p:cNvPr id="4" name="Footer Placeholder 3">
            <a:extLst>
              <a:ext uri="{FF2B5EF4-FFF2-40B4-BE49-F238E27FC236}">
                <a16:creationId xmlns="" xmlns:a16="http://schemas.microsoft.com/office/drawing/2014/main" id="{C66B82A5-2A87-4733-A106-BE0801F5FBB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 xmlns:a16="http://schemas.microsoft.com/office/drawing/2014/main" id="{49DB229F-5696-4FAC-B2E2-F5F6A110B0AD}"/>
              </a:ext>
            </a:extLst>
          </p:cNvPr>
          <p:cNvSpPr>
            <a:spLocks noGrp="1"/>
          </p:cNvSpPr>
          <p:nvPr>
            <p:ph type="sldNum" sz="quarter" idx="12"/>
          </p:nvPr>
        </p:nvSpPr>
        <p:spPr/>
        <p:txBody>
          <a:bodyPr/>
          <a:lstStyle/>
          <a:p>
            <a:fld id="{45362D63-6DE2-46E9-AE75-952879E173AD}" type="slidenum">
              <a:rPr lang="en-US" smtClean="0"/>
              <a:t>‹#›</a:t>
            </a:fld>
            <a:endParaRPr lang="en-US" dirty="0"/>
          </a:p>
        </p:txBody>
      </p:sp>
    </p:spTree>
    <p:extLst>
      <p:ext uri="{BB962C8B-B14F-4D97-AF65-F5344CB8AC3E}">
        <p14:creationId xmlns:p14="http://schemas.microsoft.com/office/powerpoint/2010/main" val="29277792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502A8DEA-B4EC-4F16-9E4A-305FC871AA29}"/>
              </a:ext>
            </a:extLst>
          </p:cNvPr>
          <p:cNvSpPr>
            <a:spLocks noGrp="1"/>
          </p:cNvSpPr>
          <p:nvPr>
            <p:ph type="dt" sz="half" idx="10"/>
          </p:nvPr>
        </p:nvSpPr>
        <p:spPr/>
        <p:txBody>
          <a:bodyPr/>
          <a:lstStyle/>
          <a:p>
            <a:fld id="{1699495A-AC86-4DA0-9B95-04CF73B2BD92}" type="datetimeFigureOut">
              <a:rPr lang="en-US" smtClean="0"/>
              <a:t>10/22/2019</a:t>
            </a:fld>
            <a:endParaRPr lang="en-US" dirty="0"/>
          </a:p>
        </p:txBody>
      </p:sp>
      <p:sp>
        <p:nvSpPr>
          <p:cNvPr id="3" name="Footer Placeholder 2">
            <a:extLst>
              <a:ext uri="{FF2B5EF4-FFF2-40B4-BE49-F238E27FC236}">
                <a16:creationId xmlns="" xmlns:a16="http://schemas.microsoft.com/office/drawing/2014/main" id="{BA8C84F8-C6B4-40A9-ADEF-13AB925ECA1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 xmlns:a16="http://schemas.microsoft.com/office/drawing/2014/main" id="{D3A1C2D0-9BC6-49C1-8178-257B80CC782D}"/>
              </a:ext>
            </a:extLst>
          </p:cNvPr>
          <p:cNvSpPr>
            <a:spLocks noGrp="1"/>
          </p:cNvSpPr>
          <p:nvPr>
            <p:ph type="sldNum" sz="quarter" idx="12"/>
          </p:nvPr>
        </p:nvSpPr>
        <p:spPr/>
        <p:txBody>
          <a:bodyPr/>
          <a:lstStyle/>
          <a:p>
            <a:fld id="{45362D63-6DE2-46E9-AE75-952879E173AD}" type="slidenum">
              <a:rPr lang="en-US" smtClean="0"/>
              <a:t>‹#›</a:t>
            </a:fld>
            <a:endParaRPr lang="en-US" dirty="0"/>
          </a:p>
        </p:txBody>
      </p:sp>
    </p:spTree>
    <p:extLst>
      <p:ext uri="{BB962C8B-B14F-4D97-AF65-F5344CB8AC3E}">
        <p14:creationId xmlns:p14="http://schemas.microsoft.com/office/powerpoint/2010/main" val="20583065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08CEABB-26CF-4AB8-86FB-A11C3500673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93AFE2C1-5F93-4554-B67B-4145D5D595E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BE1D6C82-D332-42E6-A842-B8E8C81E1F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F97F0AC6-83A3-4E03-AC1C-56A632A15EB7}"/>
              </a:ext>
            </a:extLst>
          </p:cNvPr>
          <p:cNvSpPr>
            <a:spLocks noGrp="1"/>
          </p:cNvSpPr>
          <p:nvPr>
            <p:ph type="dt" sz="half" idx="10"/>
          </p:nvPr>
        </p:nvSpPr>
        <p:spPr/>
        <p:txBody>
          <a:bodyPr/>
          <a:lstStyle/>
          <a:p>
            <a:fld id="{1699495A-AC86-4DA0-9B95-04CF73B2BD92}" type="datetimeFigureOut">
              <a:rPr lang="en-US" smtClean="0"/>
              <a:t>10/22/2019</a:t>
            </a:fld>
            <a:endParaRPr lang="en-US" dirty="0"/>
          </a:p>
        </p:txBody>
      </p:sp>
      <p:sp>
        <p:nvSpPr>
          <p:cNvPr id="6" name="Footer Placeholder 5">
            <a:extLst>
              <a:ext uri="{FF2B5EF4-FFF2-40B4-BE49-F238E27FC236}">
                <a16:creationId xmlns="" xmlns:a16="http://schemas.microsoft.com/office/drawing/2014/main" id="{B0B69137-04BC-457E-9EB6-1D7C05C0156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 xmlns:a16="http://schemas.microsoft.com/office/drawing/2014/main" id="{A2A0E354-7F9F-472E-9461-47587ED6AAD2}"/>
              </a:ext>
            </a:extLst>
          </p:cNvPr>
          <p:cNvSpPr>
            <a:spLocks noGrp="1"/>
          </p:cNvSpPr>
          <p:nvPr>
            <p:ph type="sldNum" sz="quarter" idx="12"/>
          </p:nvPr>
        </p:nvSpPr>
        <p:spPr/>
        <p:txBody>
          <a:bodyPr/>
          <a:lstStyle/>
          <a:p>
            <a:fld id="{45362D63-6DE2-46E9-AE75-952879E173AD}" type="slidenum">
              <a:rPr lang="en-US" smtClean="0"/>
              <a:t>‹#›</a:t>
            </a:fld>
            <a:endParaRPr lang="en-US" dirty="0"/>
          </a:p>
        </p:txBody>
      </p:sp>
    </p:spTree>
    <p:extLst>
      <p:ext uri="{BB962C8B-B14F-4D97-AF65-F5344CB8AC3E}">
        <p14:creationId xmlns:p14="http://schemas.microsoft.com/office/powerpoint/2010/main" val="2982987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8D2EB66-D8FB-2148-8B0A-8E83C70B6C7B}" type="datetimeFigureOut">
              <a:rPr lang="en-US" smtClean="0"/>
              <a:t>10/22/2019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ACC836-1C07-E141-9BFB-691395C8A2F7}" type="slidenum">
              <a:rPr lang="en-US" smtClean="0"/>
              <a:t>‹#›</a:t>
            </a:fld>
            <a:endParaRPr lang="en-US"/>
          </a:p>
        </p:txBody>
      </p:sp>
    </p:spTree>
    <p:extLst>
      <p:ext uri="{BB962C8B-B14F-4D97-AF65-F5344CB8AC3E}">
        <p14:creationId xmlns:p14="http://schemas.microsoft.com/office/powerpoint/2010/main" val="2139517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8FEC1C4-BB41-4E75-B123-0971C351C7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ED6EDDAB-4BC6-44EE-998E-902D0C09C2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 xmlns:a16="http://schemas.microsoft.com/office/drawing/2014/main" id="{A98AD516-7F9D-4147-85D6-60840C5FF8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D19A42D1-EDA9-4D14-A0A4-E6B20B7C35CA}"/>
              </a:ext>
            </a:extLst>
          </p:cNvPr>
          <p:cNvSpPr>
            <a:spLocks noGrp="1"/>
          </p:cNvSpPr>
          <p:nvPr>
            <p:ph type="dt" sz="half" idx="10"/>
          </p:nvPr>
        </p:nvSpPr>
        <p:spPr/>
        <p:txBody>
          <a:bodyPr/>
          <a:lstStyle/>
          <a:p>
            <a:fld id="{1699495A-AC86-4DA0-9B95-04CF73B2BD92}" type="datetimeFigureOut">
              <a:rPr lang="en-US" smtClean="0"/>
              <a:t>10/22/2019</a:t>
            </a:fld>
            <a:endParaRPr lang="en-US" dirty="0"/>
          </a:p>
        </p:txBody>
      </p:sp>
      <p:sp>
        <p:nvSpPr>
          <p:cNvPr id="6" name="Footer Placeholder 5">
            <a:extLst>
              <a:ext uri="{FF2B5EF4-FFF2-40B4-BE49-F238E27FC236}">
                <a16:creationId xmlns="" xmlns:a16="http://schemas.microsoft.com/office/drawing/2014/main" id="{4C748C02-2963-4079-AA73-677988B3BCF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 xmlns:a16="http://schemas.microsoft.com/office/drawing/2014/main" id="{F9114066-39EF-483B-B2F6-E5DA6AFF9E4C}"/>
              </a:ext>
            </a:extLst>
          </p:cNvPr>
          <p:cNvSpPr>
            <a:spLocks noGrp="1"/>
          </p:cNvSpPr>
          <p:nvPr>
            <p:ph type="sldNum" sz="quarter" idx="12"/>
          </p:nvPr>
        </p:nvSpPr>
        <p:spPr/>
        <p:txBody>
          <a:bodyPr/>
          <a:lstStyle/>
          <a:p>
            <a:fld id="{45362D63-6DE2-46E9-AE75-952879E173AD}" type="slidenum">
              <a:rPr lang="en-US" smtClean="0"/>
              <a:t>‹#›</a:t>
            </a:fld>
            <a:endParaRPr lang="en-US" dirty="0"/>
          </a:p>
        </p:txBody>
      </p:sp>
    </p:spTree>
    <p:extLst>
      <p:ext uri="{BB962C8B-B14F-4D97-AF65-F5344CB8AC3E}">
        <p14:creationId xmlns:p14="http://schemas.microsoft.com/office/powerpoint/2010/main" val="27905493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257AE71-C04E-4355-947D-16C20091134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B646C3E6-550E-463E-A105-CABA77786F0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958CF205-065E-4906-888D-4E0B4C3682E2}"/>
              </a:ext>
            </a:extLst>
          </p:cNvPr>
          <p:cNvSpPr>
            <a:spLocks noGrp="1"/>
          </p:cNvSpPr>
          <p:nvPr>
            <p:ph type="dt" sz="half" idx="10"/>
          </p:nvPr>
        </p:nvSpPr>
        <p:spPr/>
        <p:txBody>
          <a:bodyPr/>
          <a:lstStyle/>
          <a:p>
            <a:fld id="{1699495A-AC86-4DA0-9B95-04CF73B2BD92}" type="datetimeFigureOut">
              <a:rPr lang="en-US" smtClean="0"/>
              <a:t>10/22/2019</a:t>
            </a:fld>
            <a:endParaRPr lang="en-US" dirty="0"/>
          </a:p>
        </p:txBody>
      </p:sp>
      <p:sp>
        <p:nvSpPr>
          <p:cNvPr id="5" name="Footer Placeholder 4">
            <a:extLst>
              <a:ext uri="{FF2B5EF4-FFF2-40B4-BE49-F238E27FC236}">
                <a16:creationId xmlns="" xmlns:a16="http://schemas.microsoft.com/office/drawing/2014/main" id="{DFA97897-A9D0-4E91-8B90-FC77D7B1C05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 xmlns:a16="http://schemas.microsoft.com/office/drawing/2014/main" id="{EB056C38-3768-4107-8C94-AD85611E85F2}"/>
              </a:ext>
            </a:extLst>
          </p:cNvPr>
          <p:cNvSpPr>
            <a:spLocks noGrp="1"/>
          </p:cNvSpPr>
          <p:nvPr>
            <p:ph type="sldNum" sz="quarter" idx="12"/>
          </p:nvPr>
        </p:nvSpPr>
        <p:spPr/>
        <p:txBody>
          <a:bodyPr/>
          <a:lstStyle/>
          <a:p>
            <a:fld id="{45362D63-6DE2-46E9-AE75-952879E173AD}" type="slidenum">
              <a:rPr lang="en-US" smtClean="0"/>
              <a:t>‹#›</a:t>
            </a:fld>
            <a:endParaRPr lang="en-US" dirty="0"/>
          </a:p>
        </p:txBody>
      </p:sp>
    </p:spTree>
    <p:extLst>
      <p:ext uri="{BB962C8B-B14F-4D97-AF65-F5344CB8AC3E}">
        <p14:creationId xmlns:p14="http://schemas.microsoft.com/office/powerpoint/2010/main" val="27554085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566B2F70-8944-44D5-8689-3645FEA9E91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82DC8CA6-EB42-4EF0-8BB7-3D53C6A4CAE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46225DA3-4B05-45C6-9968-E40610028CFF}"/>
              </a:ext>
            </a:extLst>
          </p:cNvPr>
          <p:cNvSpPr>
            <a:spLocks noGrp="1"/>
          </p:cNvSpPr>
          <p:nvPr>
            <p:ph type="dt" sz="half" idx="10"/>
          </p:nvPr>
        </p:nvSpPr>
        <p:spPr/>
        <p:txBody>
          <a:bodyPr/>
          <a:lstStyle/>
          <a:p>
            <a:fld id="{1699495A-AC86-4DA0-9B95-04CF73B2BD92}" type="datetimeFigureOut">
              <a:rPr lang="en-US" smtClean="0"/>
              <a:t>10/22/2019</a:t>
            </a:fld>
            <a:endParaRPr lang="en-US" dirty="0"/>
          </a:p>
        </p:txBody>
      </p:sp>
      <p:sp>
        <p:nvSpPr>
          <p:cNvPr id="5" name="Footer Placeholder 4">
            <a:extLst>
              <a:ext uri="{FF2B5EF4-FFF2-40B4-BE49-F238E27FC236}">
                <a16:creationId xmlns="" xmlns:a16="http://schemas.microsoft.com/office/drawing/2014/main" id="{5E2898B0-54A1-4AB7-9B64-5E2A6584083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 xmlns:a16="http://schemas.microsoft.com/office/drawing/2014/main" id="{8DF421EF-2076-4233-83EB-2501D8C29335}"/>
              </a:ext>
            </a:extLst>
          </p:cNvPr>
          <p:cNvSpPr>
            <a:spLocks noGrp="1"/>
          </p:cNvSpPr>
          <p:nvPr>
            <p:ph type="sldNum" sz="quarter" idx="12"/>
          </p:nvPr>
        </p:nvSpPr>
        <p:spPr/>
        <p:txBody>
          <a:bodyPr/>
          <a:lstStyle/>
          <a:p>
            <a:fld id="{45362D63-6DE2-46E9-AE75-952879E173AD}" type="slidenum">
              <a:rPr lang="en-US" smtClean="0"/>
              <a:t>‹#›</a:t>
            </a:fld>
            <a:endParaRPr lang="en-US" dirty="0"/>
          </a:p>
        </p:txBody>
      </p:sp>
    </p:spTree>
    <p:extLst>
      <p:ext uri="{BB962C8B-B14F-4D97-AF65-F5344CB8AC3E}">
        <p14:creationId xmlns:p14="http://schemas.microsoft.com/office/powerpoint/2010/main" val="26763826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8D2EB66-D8FB-2148-8B0A-8E83C70B6C7B}" type="datetimeFigureOut">
              <a:rPr lang="en-US" smtClean="0"/>
              <a:t>10/22/2019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ACC836-1C07-E141-9BFB-691395C8A2F7}" type="slidenum">
              <a:rPr lang="en-US" smtClean="0"/>
              <a:t>‹#›</a:t>
            </a:fld>
            <a:endParaRPr lang="en-US"/>
          </a:p>
        </p:txBody>
      </p:sp>
    </p:spTree>
    <p:extLst>
      <p:ext uri="{BB962C8B-B14F-4D97-AF65-F5344CB8AC3E}">
        <p14:creationId xmlns:p14="http://schemas.microsoft.com/office/powerpoint/2010/main" val="999890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8D2EB66-D8FB-2148-8B0A-8E83C70B6C7B}" type="datetimeFigureOut">
              <a:rPr lang="en-US" smtClean="0"/>
              <a:t>10/22/2019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ACC836-1C07-E141-9BFB-691395C8A2F7}" type="slidenum">
              <a:rPr lang="en-US" smtClean="0"/>
              <a:t>‹#›</a:t>
            </a:fld>
            <a:endParaRPr lang="en-US"/>
          </a:p>
        </p:txBody>
      </p:sp>
    </p:spTree>
    <p:extLst>
      <p:ext uri="{BB962C8B-B14F-4D97-AF65-F5344CB8AC3E}">
        <p14:creationId xmlns:p14="http://schemas.microsoft.com/office/powerpoint/2010/main" val="1107843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8D2EB66-D8FB-2148-8B0A-8E83C70B6C7B}" type="datetimeFigureOut">
              <a:rPr lang="en-US" smtClean="0"/>
              <a:t>10/22/2019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2ACC836-1C07-E141-9BFB-691395C8A2F7}" type="slidenum">
              <a:rPr lang="en-US" smtClean="0"/>
              <a:t>‹#›</a:t>
            </a:fld>
            <a:endParaRPr lang="en-US"/>
          </a:p>
        </p:txBody>
      </p:sp>
    </p:spTree>
    <p:extLst>
      <p:ext uri="{BB962C8B-B14F-4D97-AF65-F5344CB8AC3E}">
        <p14:creationId xmlns:p14="http://schemas.microsoft.com/office/powerpoint/2010/main" val="8467203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8D2EB66-D8FB-2148-8B0A-8E83C70B6C7B}" type="datetimeFigureOut">
              <a:rPr lang="en-US" smtClean="0"/>
              <a:t>10/22/2019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ACC836-1C07-E141-9BFB-691395C8A2F7}" type="slidenum">
              <a:rPr lang="en-US" smtClean="0"/>
              <a:t>‹#›</a:t>
            </a:fld>
            <a:endParaRPr lang="en-US"/>
          </a:p>
        </p:txBody>
      </p:sp>
    </p:spTree>
    <p:extLst>
      <p:ext uri="{BB962C8B-B14F-4D97-AF65-F5344CB8AC3E}">
        <p14:creationId xmlns:p14="http://schemas.microsoft.com/office/powerpoint/2010/main" val="1602680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D2EB66-D8FB-2148-8B0A-8E83C70B6C7B}" type="datetimeFigureOut">
              <a:rPr lang="en-US" smtClean="0"/>
              <a:t>10/22/2019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2ACC836-1C07-E141-9BFB-691395C8A2F7}" type="slidenum">
              <a:rPr lang="en-US" smtClean="0"/>
              <a:t>‹#›</a:t>
            </a:fld>
            <a:endParaRPr lang="en-US"/>
          </a:p>
        </p:txBody>
      </p:sp>
    </p:spTree>
    <p:extLst>
      <p:ext uri="{BB962C8B-B14F-4D97-AF65-F5344CB8AC3E}">
        <p14:creationId xmlns:p14="http://schemas.microsoft.com/office/powerpoint/2010/main" val="368754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8D2EB66-D8FB-2148-8B0A-8E83C70B6C7B}" type="datetimeFigureOut">
              <a:rPr lang="en-US" smtClean="0"/>
              <a:t>10/22/2019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ACC836-1C07-E141-9BFB-691395C8A2F7}" type="slidenum">
              <a:rPr lang="en-US" smtClean="0"/>
              <a:t>‹#›</a:t>
            </a:fld>
            <a:endParaRPr lang="en-US"/>
          </a:p>
        </p:txBody>
      </p:sp>
    </p:spTree>
    <p:extLst>
      <p:ext uri="{BB962C8B-B14F-4D97-AF65-F5344CB8AC3E}">
        <p14:creationId xmlns:p14="http://schemas.microsoft.com/office/powerpoint/2010/main" val="11529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8D2EB66-D8FB-2148-8B0A-8E83C70B6C7B}" type="datetimeFigureOut">
              <a:rPr lang="en-US" smtClean="0"/>
              <a:t>10/22/2019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ACC836-1C07-E141-9BFB-691395C8A2F7}" type="slidenum">
              <a:rPr lang="en-US" smtClean="0"/>
              <a:t>‹#›</a:t>
            </a:fld>
            <a:endParaRPr lang="en-US"/>
          </a:p>
        </p:txBody>
      </p:sp>
    </p:spTree>
    <p:extLst>
      <p:ext uri="{BB962C8B-B14F-4D97-AF65-F5344CB8AC3E}">
        <p14:creationId xmlns:p14="http://schemas.microsoft.com/office/powerpoint/2010/main" val="509753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D2EB66-D8FB-2148-8B0A-8E83C70B6C7B}" type="datetimeFigureOut">
              <a:rPr lang="en-US" smtClean="0"/>
              <a:t>10/22/2019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ACC836-1C07-E141-9BFB-691395C8A2F7}" type="slidenum">
              <a:rPr lang="en-US" smtClean="0"/>
              <a:t>‹#›</a:t>
            </a:fld>
            <a:endParaRPr lang="en-US"/>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2000" r="-2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94F245A2-3FCE-413A-A757-40FA8A9A85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F1A8508F-F049-425E-8D3C-8261A2EF60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DF5F5C52-2DAE-4BF6-951A-EECDBE2A4D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99495A-AC86-4DA0-9B95-04CF73B2BD92}" type="datetimeFigureOut">
              <a:rPr lang="en-US" smtClean="0"/>
              <a:t>10/22/2019</a:t>
            </a:fld>
            <a:endParaRPr lang="en-US" dirty="0"/>
          </a:p>
        </p:txBody>
      </p:sp>
      <p:sp>
        <p:nvSpPr>
          <p:cNvPr id="5" name="Footer Placeholder 4">
            <a:extLst>
              <a:ext uri="{FF2B5EF4-FFF2-40B4-BE49-F238E27FC236}">
                <a16:creationId xmlns="" xmlns:a16="http://schemas.microsoft.com/office/drawing/2014/main" id="{BD2878EB-8F1C-414F-B263-68817DAE8E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 xmlns:a16="http://schemas.microsoft.com/office/drawing/2014/main" id="{3ADCB3B8-8AE8-4457-9D7B-0F792B63CDF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362D63-6DE2-46E9-AE75-952879E173AD}" type="slidenum">
              <a:rPr lang="en-US" smtClean="0"/>
              <a:t>‹#›</a:t>
            </a:fld>
            <a:endParaRPr lang="en-US" dirty="0"/>
          </a:p>
        </p:txBody>
      </p:sp>
    </p:spTree>
    <p:extLst>
      <p:ext uri="{BB962C8B-B14F-4D97-AF65-F5344CB8AC3E}">
        <p14:creationId xmlns:p14="http://schemas.microsoft.com/office/powerpoint/2010/main" val="9473920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slideLayout" Target="../slideLayouts/slideLayout13.xml"/><Relationship Id="rId4" Type="http://schemas.openxmlformats.org/officeDocument/2006/relationships/image" Target="../media/image5.wmf"/></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hyperlink" Target="mailto:Georgia.TEFAP@dhs.ga.gov"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hyperlink" Target="http://www.ascr.usda.gov/complaint_filing_cust.html" TargetMode="External"/><Relationship Id="rId2" Type="http://schemas.openxmlformats.org/officeDocument/2006/relationships/hyperlink" Target="http://www.ocio.usda.gov/sites/default/files/docs/2012/Complain_combined_6_8_12.pdf" TargetMode="Externa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hyperlink" Target="mailto:program.intake@usda.gov" TargetMode="Externa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32B38"/>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26998" y="892762"/>
            <a:ext cx="4125144" cy="4123426"/>
          </a:xfrm>
          <a:prstGeom prst="rect">
            <a:avLst/>
          </a:prstGeom>
        </p:spPr>
      </p:pic>
      <p:sp>
        <p:nvSpPr>
          <p:cNvPr id="5" name="TextBox 4"/>
          <p:cNvSpPr txBox="1"/>
          <p:nvPr/>
        </p:nvSpPr>
        <p:spPr>
          <a:xfrm>
            <a:off x="1" y="5237018"/>
            <a:ext cx="12192000" cy="830997"/>
          </a:xfrm>
          <a:prstGeom prst="rect">
            <a:avLst/>
          </a:prstGeom>
          <a:noFill/>
        </p:spPr>
        <p:txBody>
          <a:bodyPr wrap="square" rtlCol="0">
            <a:spAutoFit/>
          </a:bodyPr>
          <a:lstStyle/>
          <a:p>
            <a:pPr algn="ctr"/>
            <a:r>
              <a:rPr lang="en-US" sz="2800" b="1" dirty="0">
                <a:solidFill>
                  <a:schemeClr val="bg1"/>
                </a:solidFill>
                <a:latin typeface="Museo Sans 900" charset="0"/>
                <a:ea typeface="Museo Sans 900" charset="0"/>
                <a:cs typeface="Museo Sans 900" charset="0"/>
              </a:rPr>
              <a:t>Tom C. Rawlings</a:t>
            </a:r>
          </a:p>
          <a:p>
            <a:pPr algn="ctr"/>
            <a:r>
              <a:rPr lang="en-US" sz="2000" dirty="0">
                <a:solidFill>
                  <a:schemeClr val="bg1"/>
                </a:solidFill>
                <a:latin typeface="Museo Sans 500" charset="0"/>
                <a:ea typeface="Museo Sans 500" charset="0"/>
                <a:cs typeface="Museo Sans 500" charset="0"/>
              </a:rPr>
              <a:t>Interim Director</a:t>
            </a:r>
          </a:p>
        </p:txBody>
      </p:sp>
    </p:spTree>
    <p:extLst>
      <p:ext uri="{BB962C8B-B14F-4D97-AF65-F5344CB8AC3E}">
        <p14:creationId xmlns:p14="http://schemas.microsoft.com/office/powerpoint/2010/main" val="769146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C3F4190-F473-490F-B38D-1F9D552051E6}"/>
              </a:ext>
            </a:extLst>
          </p:cNvPr>
          <p:cNvSpPr>
            <a:spLocks noGrp="1"/>
          </p:cNvSpPr>
          <p:nvPr>
            <p:ph type="title"/>
          </p:nvPr>
        </p:nvSpPr>
        <p:spPr>
          <a:xfrm>
            <a:off x="838200" y="800100"/>
            <a:ext cx="10515600" cy="890588"/>
          </a:xfrm>
        </p:spPr>
        <p:txBody>
          <a:bodyPr/>
          <a:lstStyle/>
          <a:p>
            <a:pPr algn="ctr"/>
            <a:r>
              <a:rPr lang="en-US" b="1" dirty="0">
                <a:solidFill>
                  <a:srgbClr val="005959"/>
                </a:solidFill>
              </a:rPr>
              <a:t>Beneficiary Referral Request</a:t>
            </a:r>
            <a:endParaRPr lang="en-US" b="1" dirty="0"/>
          </a:p>
        </p:txBody>
      </p:sp>
      <p:sp>
        <p:nvSpPr>
          <p:cNvPr id="3" name="Content Placeholder 2">
            <a:extLst>
              <a:ext uri="{FF2B5EF4-FFF2-40B4-BE49-F238E27FC236}">
                <a16:creationId xmlns="" xmlns:a16="http://schemas.microsoft.com/office/drawing/2014/main" id="{9680BF16-CE04-43E8-BFDB-88E1007D3161}"/>
              </a:ext>
            </a:extLst>
          </p:cNvPr>
          <p:cNvSpPr>
            <a:spLocks noGrp="1"/>
          </p:cNvSpPr>
          <p:nvPr>
            <p:ph sz="half" idx="1"/>
          </p:nvPr>
        </p:nvSpPr>
        <p:spPr/>
        <p:txBody>
          <a:bodyPr/>
          <a:lstStyle/>
          <a:p>
            <a:endParaRPr lang="en-US" dirty="0">
              <a:solidFill>
                <a:srgbClr val="005959"/>
              </a:solidFill>
            </a:endParaRPr>
          </a:p>
          <a:p>
            <a:r>
              <a:rPr lang="en-US" dirty="0">
                <a:solidFill>
                  <a:srgbClr val="005959"/>
                </a:solidFill>
              </a:rPr>
              <a:t>If a potential participant feels uncomfortable receiving services at a religious agency (or agency appearing to be religious), complete this form for referral to a secular food pantry for services</a:t>
            </a:r>
          </a:p>
          <a:p>
            <a:endParaRPr lang="en-US" dirty="0"/>
          </a:p>
        </p:txBody>
      </p:sp>
      <p:pic>
        <p:nvPicPr>
          <p:cNvPr id="5" name="Content Placeholder 5">
            <a:extLst>
              <a:ext uri="{FF2B5EF4-FFF2-40B4-BE49-F238E27FC236}">
                <a16:creationId xmlns="" xmlns:a16="http://schemas.microsoft.com/office/drawing/2014/main" id="{6B28047C-B043-4CB5-8198-B7A01E13DCA4}"/>
              </a:ext>
            </a:extLst>
          </p:cNvPr>
          <p:cNvPicPr>
            <a:picLocks noGrp="1" noChangeAspect="1"/>
          </p:cNvPicPr>
          <p:nvPr>
            <p:ph sz="half" idx="2"/>
          </p:nvPr>
        </p:nvPicPr>
        <p:blipFill>
          <a:blip r:embed="rId2"/>
          <a:stretch>
            <a:fillRect/>
          </a:stretch>
        </p:blipFill>
        <p:spPr>
          <a:xfrm>
            <a:off x="7081801" y="1825625"/>
            <a:ext cx="3362397" cy="4351338"/>
          </a:xfrm>
          <a:prstGeom prst="rect">
            <a:avLst/>
          </a:prstGeom>
        </p:spPr>
      </p:pic>
    </p:spTree>
    <p:extLst>
      <p:ext uri="{BB962C8B-B14F-4D97-AF65-F5344CB8AC3E}">
        <p14:creationId xmlns:p14="http://schemas.microsoft.com/office/powerpoint/2010/main" val="6468260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DC91E31-19DB-42F4-9662-EDF0A6F6233F}"/>
              </a:ext>
            </a:extLst>
          </p:cNvPr>
          <p:cNvSpPr>
            <a:spLocks noGrp="1"/>
          </p:cNvSpPr>
          <p:nvPr>
            <p:ph type="title"/>
          </p:nvPr>
        </p:nvSpPr>
        <p:spPr>
          <a:xfrm>
            <a:off x="1028700" y="681037"/>
            <a:ext cx="10515600" cy="1020763"/>
          </a:xfrm>
        </p:spPr>
        <p:txBody>
          <a:bodyPr/>
          <a:lstStyle/>
          <a:p>
            <a:pPr algn="ctr"/>
            <a:r>
              <a:rPr lang="en-US" b="1" dirty="0">
                <a:solidFill>
                  <a:srgbClr val="005959"/>
                </a:solidFill>
              </a:rPr>
              <a:t>Assurances	</a:t>
            </a:r>
            <a:endParaRPr lang="en-US" b="1" dirty="0"/>
          </a:p>
        </p:txBody>
      </p:sp>
      <p:sp>
        <p:nvSpPr>
          <p:cNvPr id="3" name="Content Placeholder 2">
            <a:extLst>
              <a:ext uri="{FF2B5EF4-FFF2-40B4-BE49-F238E27FC236}">
                <a16:creationId xmlns="" xmlns:a16="http://schemas.microsoft.com/office/drawing/2014/main" id="{DA7ACD0D-AD05-46C3-B7AE-98F81C8F620E}"/>
              </a:ext>
            </a:extLst>
          </p:cNvPr>
          <p:cNvSpPr>
            <a:spLocks noGrp="1"/>
          </p:cNvSpPr>
          <p:nvPr>
            <p:ph idx="1"/>
          </p:nvPr>
        </p:nvSpPr>
        <p:spPr/>
        <p:txBody>
          <a:bodyPr>
            <a:normAutofit/>
          </a:bodyPr>
          <a:lstStyle/>
          <a:p>
            <a:r>
              <a:rPr lang="en-US" dirty="0">
                <a:solidFill>
                  <a:srgbClr val="005959"/>
                </a:solidFill>
              </a:rPr>
              <a:t>To qualify for federal financial assistance, an application must be accompanied by a written assurance that the entity to receive financial assistance will be operated in compliance with all non-discrimination laws, regulations, instructions, policies, and guidelines</a:t>
            </a:r>
          </a:p>
          <a:p>
            <a:pPr marL="342900" indent="-342900" fontAlgn="base">
              <a:spcBef>
                <a:spcPct val="20000"/>
              </a:spcBef>
              <a:spcAft>
                <a:spcPct val="0"/>
              </a:spcAft>
              <a:buFontTx/>
              <a:buChar char="•"/>
              <a:defRPr/>
            </a:pPr>
            <a:r>
              <a:rPr lang="en-US" kern="0" dirty="0">
                <a:solidFill>
                  <a:srgbClr val="005959"/>
                </a:solidFill>
              </a:rPr>
              <a:t>FNS will obtain a written assurance from each state agency and will ensure that state agencies obtain assurances from recipient/partner agencies</a:t>
            </a:r>
          </a:p>
          <a:p>
            <a:pPr marL="342900" indent="-342900" fontAlgn="base">
              <a:spcBef>
                <a:spcPct val="20000"/>
              </a:spcBef>
              <a:spcAft>
                <a:spcPct val="0"/>
              </a:spcAft>
              <a:buFontTx/>
              <a:buChar char="•"/>
              <a:defRPr/>
            </a:pPr>
            <a:r>
              <a:rPr lang="en-US" kern="0" dirty="0">
                <a:solidFill>
                  <a:srgbClr val="005959"/>
                </a:solidFill>
              </a:rPr>
              <a:t>A civil rights assurance must be incorporated in all agreements between state agencies and local agencies</a:t>
            </a:r>
          </a:p>
          <a:p>
            <a:pPr algn="ctr"/>
            <a:endParaRPr lang="en-US" dirty="0">
              <a:solidFill>
                <a:srgbClr val="005959"/>
              </a:solidFill>
            </a:endParaRPr>
          </a:p>
          <a:p>
            <a:pPr marL="0" indent="0" algn="ctr">
              <a:buNone/>
            </a:pPr>
            <a:endParaRPr lang="en-US" dirty="0"/>
          </a:p>
        </p:txBody>
      </p:sp>
    </p:spTree>
    <p:extLst>
      <p:ext uri="{BB962C8B-B14F-4D97-AF65-F5344CB8AC3E}">
        <p14:creationId xmlns:p14="http://schemas.microsoft.com/office/powerpoint/2010/main" val="26917496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F5AC503-D469-4584-A5F3-577EEC795D7D}"/>
              </a:ext>
            </a:extLst>
          </p:cNvPr>
          <p:cNvSpPr>
            <a:spLocks noGrp="1"/>
          </p:cNvSpPr>
          <p:nvPr>
            <p:ph type="title"/>
          </p:nvPr>
        </p:nvSpPr>
        <p:spPr/>
        <p:txBody>
          <a:bodyPr/>
          <a:lstStyle/>
          <a:p>
            <a:r>
              <a:rPr lang="en-US" b="1" dirty="0">
                <a:solidFill>
                  <a:srgbClr val="005959"/>
                </a:solidFill>
              </a:rPr>
              <a:t>Compliance Reviews</a:t>
            </a:r>
            <a:endParaRPr lang="en-US" dirty="0"/>
          </a:p>
        </p:txBody>
      </p:sp>
      <p:sp>
        <p:nvSpPr>
          <p:cNvPr id="3" name="Content Placeholder 2">
            <a:extLst>
              <a:ext uri="{FF2B5EF4-FFF2-40B4-BE49-F238E27FC236}">
                <a16:creationId xmlns="" xmlns:a16="http://schemas.microsoft.com/office/drawing/2014/main" id="{21FD5B7F-11A2-4FD9-9EEF-1BA47B0836EF}"/>
              </a:ext>
            </a:extLst>
          </p:cNvPr>
          <p:cNvSpPr>
            <a:spLocks noGrp="1"/>
          </p:cNvSpPr>
          <p:nvPr>
            <p:ph sz="half" idx="1"/>
          </p:nvPr>
        </p:nvSpPr>
        <p:spPr/>
        <p:txBody>
          <a:bodyPr/>
          <a:lstStyle/>
          <a:p>
            <a:pPr marL="342900" indent="-342900" fontAlgn="base">
              <a:spcBef>
                <a:spcPct val="20000"/>
              </a:spcBef>
              <a:spcAft>
                <a:spcPct val="0"/>
              </a:spcAft>
              <a:buFontTx/>
              <a:buChar char="•"/>
              <a:defRPr/>
            </a:pPr>
            <a:r>
              <a:rPr lang="en-US" kern="0" dirty="0">
                <a:solidFill>
                  <a:srgbClr val="005959"/>
                </a:solidFill>
              </a:rPr>
              <a:t>State agency review local agencies</a:t>
            </a:r>
          </a:p>
          <a:p>
            <a:pPr marL="342900" indent="-342900" fontAlgn="base">
              <a:spcBef>
                <a:spcPct val="20000"/>
              </a:spcBef>
              <a:spcAft>
                <a:spcPct val="0"/>
              </a:spcAft>
              <a:defRPr/>
            </a:pPr>
            <a:endParaRPr lang="en-US" kern="0" dirty="0">
              <a:solidFill>
                <a:srgbClr val="005959"/>
              </a:solidFill>
            </a:endParaRPr>
          </a:p>
          <a:p>
            <a:pPr marL="342900" indent="-342900" fontAlgn="base">
              <a:spcBef>
                <a:spcPct val="20000"/>
              </a:spcBef>
              <a:spcAft>
                <a:spcPct val="0"/>
              </a:spcAft>
              <a:buFontTx/>
              <a:buChar char="•"/>
              <a:defRPr/>
            </a:pPr>
            <a:r>
              <a:rPr lang="en-US" kern="0" dirty="0">
                <a:solidFill>
                  <a:srgbClr val="005959"/>
                </a:solidFill>
              </a:rPr>
              <a:t>Local agencies review their sub-recipients</a:t>
            </a:r>
          </a:p>
          <a:p>
            <a:pPr marL="342900" indent="-342900" fontAlgn="base">
              <a:spcBef>
                <a:spcPct val="20000"/>
              </a:spcBef>
              <a:spcAft>
                <a:spcPct val="0"/>
              </a:spcAft>
              <a:defRPr/>
            </a:pPr>
            <a:endParaRPr lang="en-US" kern="0" dirty="0">
              <a:solidFill>
                <a:srgbClr val="005959"/>
              </a:solidFill>
            </a:endParaRPr>
          </a:p>
          <a:p>
            <a:pPr marL="342900" indent="-342900" fontAlgn="base">
              <a:spcBef>
                <a:spcPct val="20000"/>
              </a:spcBef>
              <a:spcAft>
                <a:spcPct val="0"/>
              </a:spcAft>
              <a:buFontTx/>
              <a:buChar char="•"/>
              <a:defRPr/>
            </a:pPr>
            <a:r>
              <a:rPr lang="en-US" kern="0" dirty="0">
                <a:solidFill>
                  <a:srgbClr val="005959"/>
                </a:solidFill>
              </a:rPr>
              <a:t>State agency must report significant findings to the reviewed entity and FNS</a:t>
            </a:r>
          </a:p>
          <a:p>
            <a:endParaRPr lang="en-US" dirty="0"/>
          </a:p>
        </p:txBody>
      </p:sp>
      <p:pic>
        <p:nvPicPr>
          <p:cNvPr id="3074" name="Picture 2" descr="Image result for training photos">
            <a:extLst>
              <a:ext uri="{FF2B5EF4-FFF2-40B4-BE49-F238E27FC236}">
                <a16:creationId xmlns="" xmlns:a16="http://schemas.microsoft.com/office/drawing/2014/main" id="{B913B1FE-C183-43B1-B0D9-1A34CF721027}"/>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587331" y="1825625"/>
            <a:ext cx="4351338"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12243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89FDE72-FB42-4182-ABA1-8404D5B78842}"/>
              </a:ext>
            </a:extLst>
          </p:cNvPr>
          <p:cNvSpPr>
            <a:spLocks noGrp="1"/>
          </p:cNvSpPr>
          <p:nvPr>
            <p:ph type="title"/>
          </p:nvPr>
        </p:nvSpPr>
        <p:spPr>
          <a:xfrm>
            <a:off x="1054100" y="863600"/>
            <a:ext cx="10299700" cy="827088"/>
          </a:xfrm>
        </p:spPr>
        <p:txBody>
          <a:bodyPr/>
          <a:lstStyle/>
          <a:p>
            <a:pPr algn="ctr"/>
            <a:r>
              <a:rPr lang="en-US" b="1" dirty="0">
                <a:solidFill>
                  <a:srgbClr val="005959"/>
                </a:solidFill>
              </a:rPr>
              <a:t>Resolution of Noncompliance</a:t>
            </a:r>
            <a:endParaRPr lang="en-US" b="1" dirty="0"/>
          </a:p>
        </p:txBody>
      </p:sp>
      <p:sp>
        <p:nvSpPr>
          <p:cNvPr id="3" name="Content Placeholder 2">
            <a:extLst>
              <a:ext uri="{FF2B5EF4-FFF2-40B4-BE49-F238E27FC236}">
                <a16:creationId xmlns="" xmlns:a16="http://schemas.microsoft.com/office/drawing/2014/main" id="{3CA5986C-1DA9-4AE2-8BA2-5821169C9707}"/>
              </a:ext>
            </a:extLst>
          </p:cNvPr>
          <p:cNvSpPr>
            <a:spLocks noGrp="1"/>
          </p:cNvSpPr>
          <p:nvPr>
            <p:ph idx="1"/>
          </p:nvPr>
        </p:nvSpPr>
        <p:spPr/>
        <p:txBody>
          <a:bodyPr/>
          <a:lstStyle/>
          <a:p>
            <a:pPr algn="ctr">
              <a:spcBef>
                <a:spcPct val="50000"/>
              </a:spcBef>
            </a:pPr>
            <a:r>
              <a:rPr lang="en-US" b="1" dirty="0">
                <a:solidFill>
                  <a:srgbClr val="005959"/>
                </a:solidFill>
              </a:rPr>
              <a:t>Definition of “Noncompliance”</a:t>
            </a:r>
          </a:p>
          <a:p>
            <a:pPr algn="ctr">
              <a:spcBef>
                <a:spcPct val="50000"/>
              </a:spcBef>
            </a:pPr>
            <a:endParaRPr lang="en-US" b="1" dirty="0">
              <a:solidFill>
                <a:srgbClr val="005959"/>
              </a:solidFill>
            </a:endParaRPr>
          </a:p>
          <a:p>
            <a:pPr algn="ctr">
              <a:spcBef>
                <a:spcPct val="50000"/>
              </a:spcBef>
            </a:pPr>
            <a:endParaRPr lang="en-US" b="1" dirty="0">
              <a:solidFill>
                <a:srgbClr val="005959"/>
              </a:solidFill>
            </a:endParaRPr>
          </a:p>
          <a:p>
            <a:pPr algn="ctr">
              <a:spcBef>
                <a:spcPct val="50000"/>
              </a:spcBef>
            </a:pPr>
            <a:endParaRPr lang="en-US" b="1" dirty="0">
              <a:solidFill>
                <a:srgbClr val="005959"/>
              </a:solidFill>
            </a:endParaRPr>
          </a:p>
          <a:p>
            <a:pPr algn="ctr">
              <a:spcBef>
                <a:spcPct val="50000"/>
              </a:spcBef>
            </a:pPr>
            <a:r>
              <a:rPr lang="en-US" dirty="0">
                <a:solidFill>
                  <a:srgbClr val="005959"/>
                </a:solidFill>
              </a:rPr>
              <a:t>A factual finding that any civil rights requirement, as provided by law, regulation, policy, instruction, or guidelines, is not being adhered to by a state agency, local agency or sub-recipient.</a:t>
            </a:r>
          </a:p>
          <a:p>
            <a:endParaRPr lang="en-US" dirty="0"/>
          </a:p>
        </p:txBody>
      </p:sp>
      <p:grpSp>
        <p:nvGrpSpPr>
          <p:cNvPr id="4" name="Group 10">
            <a:extLst>
              <a:ext uri="{FF2B5EF4-FFF2-40B4-BE49-F238E27FC236}">
                <a16:creationId xmlns="" xmlns:a16="http://schemas.microsoft.com/office/drawing/2014/main" id="{58CA369E-61DC-4985-8293-23AD90BD495C}"/>
              </a:ext>
            </a:extLst>
          </p:cNvPr>
          <p:cNvGrpSpPr>
            <a:grpSpLocks/>
          </p:cNvGrpSpPr>
          <p:nvPr/>
        </p:nvGrpSpPr>
        <p:grpSpPr bwMode="auto">
          <a:xfrm>
            <a:off x="5562600" y="2590800"/>
            <a:ext cx="990600" cy="1143000"/>
            <a:chOff x="3648075" y="2152650"/>
            <a:chExt cx="1819275" cy="2114550"/>
          </a:xfrm>
        </p:grpSpPr>
        <p:pic>
          <p:nvPicPr>
            <p:cNvPr id="5" name="Picture 5" descr="MC900012873[1]">
              <a:extLst>
                <a:ext uri="{FF2B5EF4-FFF2-40B4-BE49-F238E27FC236}">
                  <a16:creationId xmlns="" xmlns:a16="http://schemas.microsoft.com/office/drawing/2014/main" id="{09228162-DFC0-422B-8474-C14E895210DA}"/>
                </a:ext>
              </a:extLst>
            </p:cNvPr>
            <p:cNvPicPr>
              <a:picLocks noChangeAspect="1" noChangeArrowheads="1"/>
            </p:cNvPicPr>
            <p:nvPr/>
          </p:nvPicPr>
          <p:blipFill>
            <a:blip r:embed="rId2" cstate="print"/>
            <a:srcRect/>
            <a:stretch>
              <a:fillRect/>
            </a:stretch>
          </p:blipFill>
          <p:spPr bwMode="auto">
            <a:xfrm>
              <a:off x="3733800" y="2514600"/>
              <a:ext cx="1600200" cy="1371600"/>
            </a:xfrm>
            <a:prstGeom prst="rect">
              <a:avLst/>
            </a:prstGeom>
            <a:noFill/>
            <a:ln w="9525">
              <a:noFill/>
              <a:miter lim="800000"/>
              <a:headEnd/>
              <a:tailEnd/>
            </a:ln>
          </p:spPr>
        </p:pic>
        <p:sp>
          <p:nvSpPr>
            <p:cNvPr id="6" name="Rectangle 5">
              <a:extLst>
                <a:ext uri="{FF2B5EF4-FFF2-40B4-BE49-F238E27FC236}">
                  <a16:creationId xmlns="" xmlns:a16="http://schemas.microsoft.com/office/drawing/2014/main" id="{ED06EA24-D4D3-4BD6-8658-B91B4EE5F022}"/>
                </a:ext>
              </a:extLst>
            </p:cNvPr>
            <p:cNvSpPr>
              <a:spLocks noChangeArrowheads="1"/>
            </p:cNvSpPr>
            <p:nvPr/>
          </p:nvSpPr>
          <p:spPr bwMode="auto">
            <a:xfrm>
              <a:off x="4843463" y="3200400"/>
              <a:ext cx="409575" cy="381000"/>
            </a:xfrm>
            <a:prstGeom prst="rect">
              <a:avLst/>
            </a:prstGeom>
            <a:solidFill>
              <a:schemeClr val="bg1"/>
            </a:solidFill>
            <a:ln w="9525">
              <a:solidFill>
                <a:schemeClr val="bg1"/>
              </a:solidFill>
              <a:miter lim="800000"/>
              <a:headEnd/>
              <a:tailEnd/>
            </a:ln>
          </p:spPr>
          <p:txBody>
            <a:bodyPr wrap="none" anchor="ctr"/>
            <a:lstStyle/>
            <a:p>
              <a:endParaRPr lang="en-US">
                <a:solidFill>
                  <a:srgbClr val="000099"/>
                </a:solidFill>
              </a:endParaRPr>
            </a:p>
          </p:txBody>
        </p:sp>
        <p:sp>
          <p:nvSpPr>
            <p:cNvPr id="7" name="Rectangle 7">
              <a:extLst>
                <a:ext uri="{FF2B5EF4-FFF2-40B4-BE49-F238E27FC236}">
                  <a16:creationId xmlns="" xmlns:a16="http://schemas.microsoft.com/office/drawing/2014/main" id="{3B33212F-F682-457D-8F7C-55074247C417}"/>
                </a:ext>
              </a:extLst>
            </p:cNvPr>
            <p:cNvSpPr>
              <a:spLocks noChangeArrowheads="1"/>
            </p:cNvSpPr>
            <p:nvPr/>
          </p:nvSpPr>
          <p:spPr bwMode="auto">
            <a:xfrm>
              <a:off x="3838575" y="3124200"/>
              <a:ext cx="304800" cy="304800"/>
            </a:xfrm>
            <a:prstGeom prst="rect">
              <a:avLst/>
            </a:prstGeom>
            <a:solidFill>
              <a:schemeClr val="bg1"/>
            </a:solidFill>
            <a:ln w="9525">
              <a:solidFill>
                <a:schemeClr val="bg1"/>
              </a:solidFill>
              <a:miter lim="800000"/>
              <a:headEnd/>
              <a:tailEnd/>
            </a:ln>
          </p:spPr>
          <p:txBody>
            <a:bodyPr wrap="none" anchor="ctr"/>
            <a:lstStyle/>
            <a:p>
              <a:endParaRPr lang="en-US">
                <a:solidFill>
                  <a:srgbClr val="000099"/>
                </a:solidFill>
              </a:endParaRPr>
            </a:p>
          </p:txBody>
        </p:sp>
        <p:pic>
          <p:nvPicPr>
            <p:cNvPr id="8" name="Picture 6" descr="MC900078820[1]">
              <a:extLst>
                <a:ext uri="{FF2B5EF4-FFF2-40B4-BE49-F238E27FC236}">
                  <a16:creationId xmlns="" xmlns:a16="http://schemas.microsoft.com/office/drawing/2014/main" id="{68E4647C-2373-4933-A7F8-76A0ECA732FF}"/>
                </a:ext>
              </a:extLst>
            </p:cNvPr>
            <p:cNvPicPr>
              <a:picLocks noChangeAspect="1" noChangeArrowheads="1"/>
            </p:cNvPicPr>
            <p:nvPr/>
          </p:nvPicPr>
          <p:blipFill>
            <a:blip r:embed="rId3" cstate="print">
              <a:lum bright="50000" contrast="-50000"/>
            </a:blip>
            <a:srcRect/>
            <a:stretch>
              <a:fillRect/>
            </a:stretch>
          </p:blipFill>
          <p:spPr bwMode="auto">
            <a:xfrm>
              <a:off x="3838575" y="3048000"/>
              <a:ext cx="354013" cy="433388"/>
            </a:xfrm>
            <a:prstGeom prst="rect">
              <a:avLst/>
            </a:prstGeom>
            <a:noFill/>
            <a:ln w="9525">
              <a:noFill/>
              <a:miter lim="800000"/>
              <a:headEnd/>
              <a:tailEnd/>
            </a:ln>
          </p:spPr>
        </p:pic>
        <p:pic>
          <p:nvPicPr>
            <p:cNvPr id="9" name="Picture 9" descr="MC900229829[1]">
              <a:extLst>
                <a:ext uri="{FF2B5EF4-FFF2-40B4-BE49-F238E27FC236}">
                  <a16:creationId xmlns="" xmlns:a16="http://schemas.microsoft.com/office/drawing/2014/main" id="{BBA18336-D8E3-49EA-B610-1DE4F851306D}"/>
                </a:ext>
              </a:extLst>
            </p:cNvPr>
            <p:cNvPicPr>
              <a:picLocks noChangeAspect="1" noChangeArrowheads="1"/>
            </p:cNvPicPr>
            <p:nvPr/>
          </p:nvPicPr>
          <p:blipFill>
            <a:blip r:embed="rId4" cstate="print">
              <a:lum bright="50000" contrast="-50000"/>
            </a:blip>
            <a:srcRect/>
            <a:stretch>
              <a:fillRect/>
            </a:stretch>
          </p:blipFill>
          <p:spPr bwMode="auto">
            <a:xfrm>
              <a:off x="4800600" y="3200400"/>
              <a:ext cx="457200" cy="420688"/>
            </a:xfrm>
            <a:prstGeom prst="rect">
              <a:avLst/>
            </a:prstGeom>
            <a:noFill/>
            <a:ln w="9525">
              <a:noFill/>
              <a:miter lim="800000"/>
              <a:headEnd/>
              <a:tailEnd/>
            </a:ln>
          </p:spPr>
        </p:pic>
        <p:sp>
          <p:nvSpPr>
            <p:cNvPr id="10" name="Oval 10">
              <a:extLst>
                <a:ext uri="{FF2B5EF4-FFF2-40B4-BE49-F238E27FC236}">
                  <a16:creationId xmlns="" xmlns:a16="http://schemas.microsoft.com/office/drawing/2014/main" id="{5EFE5C47-3772-4FF9-BAA2-B0F3340D80B5}"/>
                </a:ext>
              </a:extLst>
            </p:cNvPr>
            <p:cNvSpPr>
              <a:spLocks noChangeArrowheads="1"/>
            </p:cNvSpPr>
            <p:nvPr/>
          </p:nvSpPr>
          <p:spPr bwMode="auto">
            <a:xfrm>
              <a:off x="3648075" y="2152650"/>
              <a:ext cx="1819275" cy="2114550"/>
            </a:xfrm>
            <a:prstGeom prst="ellipse">
              <a:avLst/>
            </a:prstGeom>
            <a:noFill/>
            <a:ln w="127000">
              <a:solidFill>
                <a:srgbClr val="FF0000"/>
              </a:solidFill>
              <a:round/>
              <a:headEnd/>
              <a:tailEnd/>
            </a:ln>
          </p:spPr>
          <p:txBody>
            <a:bodyPr wrap="none" anchor="ctr"/>
            <a:lstStyle/>
            <a:p>
              <a:endParaRPr lang="en-US">
                <a:solidFill>
                  <a:srgbClr val="000099"/>
                </a:solidFill>
              </a:endParaRPr>
            </a:p>
          </p:txBody>
        </p:sp>
        <p:sp>
          <p:nvSpPr>
            <p:cNvPr id="11" name="Line 11">
              <a:extLst>
                <a:ext uri="{FF2B5EF4-FFF2-40B4-BE49-F238E27FC236}">
                  <a16:creationId xmlns="" xmlns:a16="http://schemas.microsoft.com/office/drawing/2014/main" id="{3E9359DE-4A41-40A5-B77C-A21D95206BB1}"/>
                </a:ext>
              </a:extLst>
            </p:cNvPr>
            <p:cNvSpPr>
              <a:spLocks noChangeShapeType="1"/>
            </p:cNvSpPr>
            <p:nvPr/>
          </p:nvSpPr>
          <p:spPr bwMode="auto">
            <a:xfrm flipH="1">
              <a:off x="4038600" y="2362200"/>
              <a:ext cx="1066800" cy="1676400"/>
            </a:xfrm>
            <a:prstGeom prst="line">
              <a:avLst/>
            </a:prstGeom>
            <a:noFill/>
            <a:ln w="127000">
              <a:solidFill>
                <a:srgbClr val="FF0000"/>
              </a:solidFill>
              <a:round/>
              <a:headEnd/>
              <a:tailEnd/>
            </a:ln>
          </p:spPr>
          <p:txBody>
            <a:bodyPr/>
            <a:lstStyle/>
            <a:p>
              <a:endParaRPr lang="en-US">
                <a:solidFill>
                  <a:srgbClr val="000099"/>
                </a:solidFill>
              </a:endParaRPr>
            </a:p>
          </p:txBody>
        </p:sp>
      </p:grpSp>
    </p:spTree>
    <p:extLst>
      <p:ext uri="{BB962C8B-B14F-4D97-AF65-F5344CB8AC3E}">
        <p14:creationId xmlns:p14="http://schemas.microsoft.com/office/powerpoint/2010/main" val="14534625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E3F8CCB-11DF-479D-950D-3AE0FE8052C7}"/>
              </a:ext>
            </a:extLst>
          </p:cNvPr>
          <p:cNvSpPr>
            <a:spLocks noGrp="1"/>
          </p:cNvSpPr>
          <p:nvPr>
            <p:ph type="title"/>
          </p:nvPr>
        </p:nvSpPr>
        <p:spPr>
          <a:xfrm>
            <a:off x="838200" y="681037"/>
            <a:ext cx="10515600" cy="1009651"/>
          </a:xfrm>
        </p:spPr>
        <p:txBody>
          <a:bodyPr/>
          <a:lstStyle/>
          <a:p>
            <a:pPr algn="ctr"/>
            <a:r>
              <a:rPr lang="en-US" b="1" dirty="0">
                <a:solidFill>
                  <a:srgbClr val="005959"/>
                </a:solidFill>
              </a:rPr>
              <a:t>To Achieve Voluntary Compliance</a:t>
            </a:r>
            <a:endParaRPr lang="en-US" b="1" dirty="0"/>
          </a:p>
        </p:txBody>
      </p:sp>
      <p:sp>
        <p:nvSpPr>
          <p:cNvPr id="3" name="Content Placeholder 2">
            <a:extLst>
              <a:ext uri="{FF2B5EF4-FFF2-40B4-BE49-F238E27FC236}">
                <a16:creationId xmlns="" xmlns:a16="http://schemas.microsoft.com/office/drawing/2014/main" id="{DDDD0706-4525-4378-8A1A-69101E7F9E55}"/>
              </a:ext>
            </a:extLst>
          </p:cNvPr>
          <p:cNvSpPr>
            <a:spLocks noGrp="1"/>
          </p:cNvSpPr>
          <p:nvPr>
            <p:ph sz="half" idx="1"/>
          </p:nvPr>
        </p:nvSpPr>
        <p:spPr/>
        <p:txBody>
          <a:bodyPr>
            <a:normAutofit fontScale="92500" lnSpcReduction="10000"/>
          </a:bodyPr>
          <a:lstStyle/>
          <a:p>
            <a:pPr marL="342900" lvl="0" indent="-342900" fontAlgn="base">
              <a:lnSpc>
                <a:spcPct val="100000"/>
              </a:lnSpc>
              <a:spcBef>
                <a:spcPct val="20000"/>
              </a:spcBef>
              <a:spcAft>
                <a:spcPct val="0"/>
              </a:spcAft>
              <a:buFontTx/>
              <a:buChar char="•"/>
              <a:defRPr/>
            </a:pPr>
            <a:r>
              <a:rPr lang="en-US" kern="0" dirty="0">
                <a:solidFill>
                  <a:srgbClr val="005959"/>
                </a:solidFill>
              </a:rPr>
              <a:t>Provide immediate </a:t>
            </a:r>
            <a:r>
              <a:rPr lang="en-US" u="sng" kern="0" dirty="0">
                <a:solidFill>
                  <a:srgbClr val="005959"/>
                </a:solidFill>
              </a:rPr>
              <a:t>written notice</a:t>
            </a:r>
            <a:r>
              <a:rPr lang="en-US" kern="0" dirty="0">
                <a:solidFill>
                  <a:srgbClr val="005959"/>
                </a:solidFill>
              </a:rPr>
              <a:t> to the local agency or sub-recipient indicating:</a:t>
            </a:r>
          </a:p>
          <a:p>
            <a:pPr lvl="2" fontAlgn="base">
              <a:lnSpc>
                <a:spcPct val="100000"/>
              </a:lnSpc>
              <a:spcBef>
                <a:spcPct val="20000"/>
              </a:spcBef>
              <a:spcAft>
                <a:spcPct val="0"/>
              </a:spcAft>
              <a:buFont typeface="Wingdings" pitchFamily="2" charset="2"/>
              <a:buChar char="Ø"/>
              <a:defRPr/>
            </a:pPr>
            <a:endParaRPr lang="en-US" sz="2400" kern="0" dirty="0">
              <a:solidFill>
                <a:srgbClr val="005959"/>
              </a:solidFill>
            </a:endParaRPr>
          </a:p>
          <a:p>
            <a:pPr lvl="2" fontAlgn="base">
              <a:lnSpc>
                <a:spcPct val="100000"/>
              </a:lnSpc>
              <a:spcBef>
                <a:spcPct val="20000"/>
              </a:spcBef>
              <a:spcAft>
                <a:spcPct val="0"/>
              </a:spcAft>
              <a:buFont typeface="Wingdings" pitchFamily="2" charset="2"/>
              <a:buChar char="Ø"/>
              <a:defRPr/>
            </a:pPr>
            <a:r>
              <a:rPr lang="en-US" sz="2400" kern="0" dirty="0">
                <a:solidFill>
                  <a:srgbClr val="005959"/>
                </a:solidFill>
              </a:rPr>
              <a:t>The areas of noncompliance, and</a:t>
            </a:r>
          </a:p>
          <a:p>
            <a:pPr lvl="2" fontAlgn="base">
              <a:lnSpc>
                <a:spcPct val="100000"/>
              </a:lnSpc>
              <a:spcBef>
                <a:spcPct val="20000"/>
              </a:spcBef>
              <a:spcAft>
                <a:spcPct val="0"/>
              </a:spcAft>
              <a:buFont typeface="Wingdings" pitchFamily="2" charset="2"/>
              <a:buChar char="Ø"/>
              <a:defRPr/>
            </a:pPr>
            <a:r>
              <a:rPr lang="en-US" sz="2400" kern="0" dirty="0">
                <a:solidFill>
                  <a:srgbClr val="005959"/>
                </a:solidFill>
              </a:rPr>
              <a:t>The action required to correct the situation</a:t>
            </a:r>
          </a:p>
          <a:p>
            <a:pPr lvl="2" fontAlgn="base">
              <a:lnSpc>
                <a:spcPct val="100000"/>
              </a:lnSpc>
              <a:spcBef>
                <a:spcPct val="20000"/>
              </a:spcBef>
              <a:spcAft>
                <a:spcPct val="0"/>
              </a:spcAft>
              <a:buNone/>
              <a:defRPr/>
            </a:pPr>
            <a:endParaRPr lang="en-US" sz="2400" kern="0" dirty="0">
              <a:solidFill>
                <a:srgbClr val="005959"/>
              </a:solidFill>
            </a:endParaRPr>
          </a:p>
          <a:p>
            <a:pPr marL="342900" lvl="0" indent="-342900" fontAlgn="base">
              <a:lnSpc>
                <a:spcPct val="100000"/>
              </a:lnSpc>
              <a:spcBef>
                <a:spcPct val="20000"/>
              </a:spcBef>
              <a:spcAft>
                <a:spcPct val="0"/>
              </a:spcAft>
              <a:buFontTx/>
              <a:buChar char="•"/>
              <a:defRPr/>
            </a:pPr>
            <a:r>
              <a:rPr lang="en-US" kern="0" dirty="0">
                <a:solidFill>
                  <a:srgbClr val="005959"/>
                </a:solidFill>
              </a:rPr>
              <a:t>Negotiate with the local agency or sub-recipient to achieve compliance</a:t>
            </a:r>
          </a:p>
          <a:p>
            <a:endParaRPr lang="en-US" dirty="0"/>
          </a:p>
        </p:txBody>
      </p:sp>
      <p:pic>
        <p:nvPicPr>
          <p:cNvPr id="2050" name="Picture 2" descr="Related image">
            <a:extLst>
              <a:ext uri="{FF2B5EF4-FFF2-40B4-BE49-F238E27FC236}">
                <a16:creationId xmlns="" xmlns:a16="http://schemas.microsoft.com/office/drawing/2014/main" id="{CD651E2F-DA74-4EA2-8358-31F2066DA7FF}"/>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8592612" y="1825625"/>
            <a:ext cx="2579693" cy="26299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13338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2B15AFD-3844-408F-AEE1-3BE849FF62DB}"/>
              </a:ext>
            </a:extLst>
          </p:cNvPr>
          <p:cNvSpPr>
            <a:spLocks noGrp="1"/>
          </p:cNvSpPr>
          <p:nvPr>
            <p:ph type="title"/>
          </p:nvPr>
        </p:nvSpPr>
        <p:spPr>
          <a:xfrm>
            <a:off x="927100" y="711200"/>
            <a:ext cx="10426700" cy="979488"/>
          </a:xfrm>
        </p:spPr>
        <p:txBody>
          <a:bodyPr/>
          <a:lstStyle/>
          <a:p>
            <a:pPr algn="ctr"/>
            <a:r>
              <a:rPr lang="en-US" b="1" dirty="0">
                <a:solidFill>
                  <a:srgbClr val="005959"/>
                </a:solidFill>
              </a:rPr>
              <a:t>Complaints of Discrimination</a:t>
            </a:r>
            <a:endParaRPr lang="en-US" b="1" dirty="0"/>
          </a:p>
        </p:txBody>
      </p:sp>
      <p:sp>
        <p:nvSpPr>
          <p:cNvPr id="7" name="Content Placeholder 6">
            <a:extLst>
              <a:ext uri="{FF2B5EF4-FFF2-40B4-BE49-F238E27FC236}">
                <a16:creationId xmlns="" xmlns:a16="http://schemas.microsoft.com/office/drawing/2014/main" id="{7EF14684-4387-4EB7-BB5B-6417A8EC5816}"/>
              </a:ext>
            </a:extLst>
          </p:cNvPr>
          <p:cNvSpPr>
            <a:spLocks noGrp="1"/>
          </p:cNvSpPr>
          <p:nvPr>
            <p:ph idx="1"/>
          </p:nvPr>
        </p:nvSpPr>
        <p:spPr/>
        <p:txBody>
          <a:bodyPr/>
          <a:lstStyle/>
          <a:p>
            <a:r>
              <a:rPr lang="en-US" dirty="0">
                <a:solidFill>
                  <a:srgbClr val="005959"/>
                </a:solidFill>
              </a:rPr>
              <a:t>“ In accordance with Federal civil rights law and U.S. Department of Agriculture (USDA) civil rights regulations and policies, the USDA, its Agencies, offices, and employees, and institutions participating in or administering USDA programs are prohibited from discriminating based on race, color, national origin, sex, disability, age, or reprisal or retaliation for prior civil rights activity in any program or activity conducted or funded by USDA. Persons with disabilities who require alternative means of communication for program information (e.g. Braille, large print, audiotape, American Sign Language, etc.), should contact the Agency (State or local) where they applied for benefits. ”</a:t>
            </a:r>
          </a:p>
          <a:p>
            <a:endParaRPr lang="en-US" dirty="0"/>
          </a:p>
        </p:txBody>
      </p:sp>
    </p:spTree>
    <p:extLst>
      <p:ext uri="{BB962C8B-B14F-4D97-AF65-F5344CB8AC3E}">
        <p14:creationId xmlns:p14="http://schemas.microsoft.com/office/powerpoint/2010/main" val="16720119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F4C585E-3B96-496C-834B-E7F6C14B53FB}"/>
              </a:ext>
            </a:extLst>
          </p:cNvPr>
          <p:cNvSpPr>
            <a:spLocks noGrp="1"/>
          </p:cNvSpPr>
          <p:nvPr>
            <p:ph type="title"/>
          </p:nvPr>
        </p:nvSpPr>
        <p:spPr>
          <a:xfrm>
            <a:off x="1257300" y="838200"/>
            <a:ext cx="10096500" cy="852488"/>
          </a:xfrm>
        </p:spPr>
        <p:txBody>
          <a:bodyPr/>
          <a:lstStyle/>
          <a:p>
            <a:pPr algn="ctr"/>
            <a:r>
              <a:rPr lang="en-US" b="1" dirty="0">
                <a:solidFill>
                  <a:srgbClr val="005959"/>
                </a:solidFill>
              </a:rPr>
              <a:t>Collection and Use of Data</a:t>
            </a:r>
            <a:endParaRPr lang="en-US" b="1" dirty="0"/>
          </a:p>
        </p:txBody>
      </p:sp>
      <p:sp>
        <p:nvSpPr>
          <p:cNvPr id="3" name="Content Placeholder 2">
            <a:extLst>
              <a:ext uri="{FF2B5EF4-FFF2-40B4-BE49-F238E27FC236}">
                <a16:creationId xmlns="" xmlns:a16="http://schemas.microsoft.com/office/drawing/2014/main" id="{405B3CBE-B28D-4F48-A2F6-2948C01A1755}"/>
              </a:ext>
            </a:extLst>
          </p:cNvPr>
          <p:cNvSpPr>
            <a:spLocks noGrp="1"/>
          </p:cNvSpPr>
          <p:nvPr>
            <p:ph idx="1"/>
          </p:nvPr>
        </p:nvSpPr>
        <p:spPr/>
        <p:txBody>
          <a:bodyPr>
            <a:normAutofit fontScale="92500"/>
          </a:bodyPr>
          <a:lstStyle/>
          <a:p>
            <a:pPr marL="514350" indent="-514350">
              <a:lnSpc>
                <a:spcPct val="130000"/>
              </a:lnSpc>
              <a:buFont typeface="+mj-lt"/>
              <a:buAutoNum type="arabicParenR"/>
            </a:pPr>
            <a:r>
              <a:rPr lang="en-US" dirty="0">
                <a:solidFill>
                  <a:srgbClr val="005959"/>
                </a:solidFill>
              </a:rPr>
              <a:t>State and local agencies are required to obtain data by race and ethnicity</a:t>
            </a:r>
          </a:p>
          <a:p>
            <a:pPr marL="514350" indent="-514350">
              <a:lnSpc>
                <a:spcPct val="130000"/>
              </a:lnSpc>
              <a:buFont typeface="+mj-lt"/>
              <a:buAutoNum type="arabicParenR"/>
            </a:pPr>
            <a:r>
              <a:rPr lang="en-US" dirty="0">
                <a:solidFill>
                  <a:srgbClr val="005959"/>
                </a:solidFill>
              </a:rPr>
              <a:t>Verification of information is the preferred method of obtaining data</a:t>
            </a:r>
          </a:p>
          <a:p>
            <a:pPr marL="514350" indent="-514350">
              <a:lnSpc>
                <a:spcPct val="130000"/>
              </a:lnSpc>
              <a:buFont typeface="+mj-lt"/>
              <a:buAutoNum type="arabicParenR"/>
            </a:pPr>
            <a:r>
              <a:rPr lang="en-US" dirty="0">
                <a:solidFill>
                  <a:srgbClr val="005959"/>
                </a:solidFill>
              </a:rPr>
              <a:t>Applicants/Participants cannot be required to provide information regarding their race or ethnicity</a:t>
            </a:r>
          </a:p>
          <a:p>
            <a:pPr marL="514350" indent="-514350">
              <a:lnSpc>
                <a:spcPct val="130000"/>
              </a:lnSpc>
              <a:buFont typeface="+mj-lt"/>
              <a:buAutoNum type="arabicParenR"/>
            </a:pPr>
            <a:r>
              <a:rPr lang="en-US" dirty="0">
                <a:solidFill>
                  <a:srgbClr val="005959"/>
                </a:solidFill>
              </a:rPr>
              <a:t>When and applicant/participant does not provide this information, the collector shall, through visual observation, obtain and record the data</a:t>
            </a:r>
          </a:p>
          <a:p>
            <a:endParaRPr lang="en-US" dirty="0"/>
          </a:p>
        </p:txBody>
      </p:sp>
    </p:spTree>
    <p:extLst>
      <p:ext uri="{BB962C8B-B14F-4D97-AF65-F5344CB8AC3E}">
        <p14:creationId xmlns:p14="http://schemas.microsoft.com/office/powerpoint/2010/main" val="41004780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047DFBD-2DCD-4DC2-AC5B-8AE96E4FC12E}"/>
              </a:ext>
            </a:extLst>
          </p:cNvPr>
          <p:cNvSpPr>
            <a:spLocks noGrp="1"/>
          </p:cNvSpPr>
          <p:nvPr>
            <p:ph type="title"/>
          </p:nvPr>
        </p:nvSpPr>
        <p:spPr>
          <a:xfrm>
            <a:off x="1168400" y="681037"/>
            <a:ext cx="10185400" cy="1009651"/>
          </a:xfrm>
        </p:spPr>
        <p:txBody>
          <a:bodyPr/>
          <a:lstStyle/>
          <a:p>
            <a:pPr algn="ctr"/>
            <a:r>
              <a:rPr lang="en-US" b="1" dirty="0">
                <a:solidFill>
                  <a:srgbClr val="005959"/>
                </a:solidFill>
              </a:rPr>
              <a:t>Complaint Process Rights</a:t>
            </a:r>
            <a:endParaRPr lang="en-US" b="1" dirty="0"/>
          </a:p>
        </p:txBody>
      </p:sp>
      <p:sp>
        <p:nvSpPr>
          <p:cNvPr id="3" name="Content Placeholder 2">
            <a:extLst>
              <a:ext uri="{FF2B5EF4-FFF2-40B4-BE49-F238E27FC236}">
                <a16:creationId xmlns="" xmlns:a16="http://schemas.microsoft.com/office/drawing/2014/main" id="{75A139FA-0BEE-401C-81C1-19F4441C31D4}"/>
              </a:ext>
            </a:extLst>
          </p:cNvPr>
          <p:cNvSpPr>
            <a:spLocks noGrp="1"/>
          </p:cNvSpPr>
          <p:nvPr>
            <p:ph idx="1"/>
          </p:nvPr>
        </p:nvSpPr>
        <p:spPr>
          <a:xfrm>
            <a:off x="838200" y="1929534"/>
            <a:ext cx="10515600" cy="4351338"/>
          </a:xfrm>
        </p:spPr>
        <p:txBody>
          <a:bodyPr/>
          <a:lstStyle/>
          <a:p>
            <a:pPr>
              <a:lnSpc>
                <a:spcPct val="110000"/>
              </a:lnSpc>
              <a:spcBef>
                <a:spcPts val="600"/>
              </a:spcBef>
            </a:pPr>
            <a:r>
              <a:rPr lang="en-US" dirty="0">
                <a:solidFill>
                  <a:srgbClr val="005959"/>
                </a:solidFill>
              </a:rPr>
              <a:t>Right-To-File:  anyone who feels discriminated against has the right to file a complaint within 180 day of the alleged discriminatory act</a:t>
            </a:r>
          </a:p>
          <a:p>
            <a:pPr>
              <a:lnSpc>
                <a:spcPct val="110000"/>
              </a:lnSpc>
              <a:spcBef>
                <a:spcPts val="600"/>
              </a:spcBef>
            </a:pPr>
            <a:r>
              <a:rPr lang="en-US" dirty="0">
                <a:solidFill>
                  <a:srgbClr val="005959"/>
                </a:solidFill>
              </a:rPr>
              <a:t>Acceptance:  any complaint – written or verbal – must be forwarded to the State Agency according to the steps below</a:t>
            </a:r>
          </a:p>
          <a:p>
            <a:pPr>
              <a:lnSpc>
                <a:spcPct val="110000"/>
              </a:lnSpc>
              <a:spcBef>
                <a:spcPts val="600"/>
              </a:spcBef>
            </a:pPr>
            <a:endParaRPr lang="en-US" dirty="0">
              <a:solidFill>
                <a:srgbClr val="005959"/>
              </a:solidFill>
            </a:endParaRPr>
          </a:p>
          <a:p>
            <a:pPr marL="0" indent="0">
              <a:lnSpc>
                <a:spcPct val="110000"/>
              </a:lnSpc>
              <a:spcBef>
                <a:spcPts val="600"/>
              </a:spcBef>
              <a:buNone/>
            </a:pPr>
            <a:r>
              <a:rPr lang="en-US" dirty="0">
                <a:solidFill>
                  <a:srgbClr val="005959"/>
                </a:solidFill>
              </a:rPr>
              <a:t>                                                   </a:t>
            </a:r>
          </a:p>
          <a:p>
            <a:pPr>
              <a:lnSpc>
                <a:spcPct val="110000"/>
              </a:lnSpc>
              <a:spcBef>
                <a:spcPts val="600"/>
              </a:spcBef>
            </a:pPr>
            <a:endParaRPr lang="en-US" dirty="0">
              <a:solidFill>
                <a:srgbClr val="005959"/>
              </a:solidFill>
            </a:endParaRPr>
          </a:p>
          <a:p>
            <a:endParaRPr lang="en-US" dirty="0"/>
          </a:p>
        </p:txBody>
      </p:sp>
      <p:pic>
        <p:nvPicPr>
          <p:cNvPr id="4100" name="Picture 4" descr="Image result for discrimination photo">
            <a:extLst>
              <a:ext uri="{FF2B5EF4-FFF2-40B4-BE49-F238E27FC236}">
                <a16:creationId xmlns="" xmlns:a16="http://schemas.microsoft.com/office/drawing/2014/main" id="{687A2FA9-307F-4C3C-82EF-A28BA27190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6240" y="4273868"/>
            <a:ext cx="3032760" cy="1857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58358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D852636-E54D-4DCE-86FE-93D708A92B4F}"/>
              </a:ext>
            </a:extLst>
          </p:cNvPr>
          <p:cNvSpPr>
            <a:spLocks noGrp="1"/>
          </p:cNvSpPr>
          <p:nvPr>
            <p:ph type="title"/>
          </p:nvPr>
        </p:nvSpPr>
        <p:spPr>
          <a:xfrm>
            <a:off x="1092200" y="681037"/>
            <a:ext cx="10261600" cy="1009651"/>
          </a:xfrm>
        </p:spPr>
        <p:txBody>
          <a:bodyPr/>
          <a:lstStyle/>
          <a:p>
            <a:pPr algn="ctr"/>
            <a:r>
              <a:rPr lang="en-US" b="1" dirty="0"/>
              <a:t>Complaint Process</a:t>
            </a:r>
          </a:p>
        </p:txBody>
      </p:sp>
      <p:sp>
        <p:nvSpPr>
          <p:cNvPr id="3" name="Content Placeholder 2">
            <a:extLst>
              <a:ext uri="{FF2B5EF4-FFF2-40B4-BE49-F238E27FC236}">
                <a16:creationId xmlns="" xmlns:a16="http://schemas.microsoft.com/office/drawing/2014/main" id="{68598FC2-F1DA-4392-BA2D-12E0CFDAB71E}"/>
              </a:ext>
            </a:extLst>
          </p:cNvPr>
          <p:cNvSpPr>
            <a:spLocks noGrp="1"/>
          </p:cNvSpPr>
          <p:nvPr>
            <p:ph idx="1"/>
          </p:nvPr>
        </p:nvSpPr>
        <p:spPr/>
        <p:txBody>
          <a:bodyPr>
            <a:normAutofit fontScale="92500" lnSpcReduction="10000"/>
          </a:bodyPr>
          <a:lstStyle/>
          <a:p>
            <a:pPr marL="457200" indent="-457200">
              <a:buFont typeface="+mj-lt"/>
              <a:buAutoNum type="arabicPeriod"/>
            </a:pPr>
            <a:endParaRPr lang="en-US" dirty="0">
              <a:solidFill>
                <a:srgbClr val="005959"/>
              </a:solidFill>
            </a:endParaRPr>
          </a:p>
          <a:p>
            <a:pPr marL="457200" indent="-457200">
              <a:buFont typeface="+mj-lt"/>
              <a:buAutoNum type="arabicPeriod"/>
            </a:pPr>
            <a:r>
              <a:rPr lang="en-US" dirty="0">
                <a:solidFill>
                  <a:srgbClr val="005959"/>
                </a:solidFill>
              </a:rPr>
              <a:t>Make sure you understand the person’s concern</a:t>
            </a:r>
          </a:p>
          <a:p>
            <a:pPr marL="457200" indent="-457200">
              <a:buFont typeface="+mj-lt"/>
              <a:buAutoNum type="arabicPeriod"/>
            </a:pPr>
            <a:r>
              <a:rPr lang="en-US" dirty="0">
                <a:solidFill>
                  <a:srgbClr val="005959"/>
                </a:solidFill>
              </a:rPr>
              <a:t>Record details of the incident leading to the complaint, documenting the date, time, parties involved, and the issue in detail</a:t>
            </a:r>
          </a:p>
          <a:p>
            <a:pPr marL="457200" indent="-457200">
              <a:buFont typeface="+mj-lt"/>
              <a:buAutoNum type="arabicPeriod"/>
            </a:pPr>
            <a:r>
              <a:rPr lang="en-US" dirty="0">
                <a:solidFill>
                  <a:srgbClr val="005959"/>
                </a:solidFill>
              </a:rPr>
              <a:t>Try to reconcile the issue</a:t>
            </a:r>
          </a:p>
          <a:p>
            <a:pPr marL="457200" indent="-457200">
              <a:buFont typeface="+mj-lt"/>
              <a:buAutoNum type="arabicPeriod"/>
            </a:pPr>
            <a:r>
              <a:rPr lang="en-US" dirty="0">
                <a:solidFill>
                  <a:srgbClr val="005959"/>
                </a:solidFill>
              </a:rPr>
              <a:t>If unable to reconcile, give the individual a document with the non-discrimination statement on it, refer them to the “And Justice for All” poster and explain their right to file a complaint</a:t>
            </a:r>
          </a:p>
          <a:p>
            <a:pPr marL="457200" indent="-457200">
              <a:buFont typeface="+mj-lt"/>
              <a:buAutoNum type="arabicPeriod"/>
            </a:pPr>
            <a:r>
              <a:rPr lang="en-US" dirty="0">
                <a:solidFill>
                  <a:srgbClr val="005959"/>
                </a:solidFill>
              </a:rPr>
              <a:t>Notify the state TEFAP coordinator immediately.  Follow-up with an email with the details.  Send to TEFAP Coordinator and </a:t>
            </a:r>
            <a:r>
              <a:rPr lang="en-US" dirty="0">
                <a:solidFill>
                  <a:srgbClr val="005959"/>
                </a:solidFill>
                <a:hlinkClick r:id="rId3"/>
              </a:rPr>
              <a:t>Georgia.TEFAP@dhs.ga.gov</a:t>
            </a:r>
            <a:r>
              <a:rPr lang="en-US" dirty="0">
                <a:solidFill>
                  <a:srgbClr val="005959"/>
                </a:solidFill>
              </a:rPr>
              <a:t> </a:t>
            </a:r>
          </a:p>
          <a:p>
            <a:endParaRPr lang="en-US" dirty="0"/>
          </a:p>
        </p:txBody>
      </p:sp>
    </p:spTree>
    <p:extLst>
      <p:ext uri="{BB962C8B-B14F-4D97-AF65-F5344CB8AC3E}">
        <p14:creationId xmlns:p14="http://schemas.microsoft.com/office/powerpoint/2010/main" val="16745934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9648F35-4C82-4FC6-8F7F-6E4BC1B14A97}"/>
              </a:ext>
            </a:extLst>
          </p:cNvPr>
          <p:cNvSpPr>
            <a:spLocks noGrp="1"/>
          </p:cNvSpPr>
          <p:nvPr>
            <p:ph type="title"/>
          </p:nvPr>
        </p:nvSpPr>
        <p:spPr>
          <a:xfrm>
            <a:off x="1346200" y="863600"/>
            <a:ext cx="10007600" cy="827088"/>
          </a:xfrm>
        </p:spPr>
        <p:txBody>
          <a:bodyPr/>
          <a:lstStyle/>
          <a:p>
            <a:pPr algn="ctr"/>
            <a:r>
              <a:rPr lang="en-US" b="1" dirty="0">
                <a:solidFill>
                  <a:srgbClr val="005959"/>
                </a:solidFill>
              </a:rPr>
              <a:t>Complaints of Discrimination</a:t>
            </a:r>
            <a:endParaRPr lang="en-US" b="1" dirty="0"/>
          </a:p>
        </p:txBody>
      </p:sp>
      <p:sp>
        <p:nvSpPr>
          <p:cNvPr id="3" name="Content Placeholder 2">
            <a:extLst>
              <a:ext uri="{FF2B5EF4-FFF2-40B4-BE49-F238E27FC236}">
                <a16:creationId xmlns="" xmlns:a16="http://schemas.microsoft.com/office/drawing/2014/main" id="{2AF67B51-9905-418C-AC2E-1A9AD2C0AD4C}"/>
              </a:ext>
            </a:extLst>
          </p:cNvPr>
          <p:cNvSpPr>
            <a:spLocks noGrp="1"/>
          </p:cNvSpPr>
          <p:nvPr>
            <p:ph idx="1"/>
          </p:nvPr>
        </p:nvSpPr>
        <p:spPr/>
        <p:txBody>
          <a:bodyPr>
            <a:normAutofit fontScale="77500" lnSpcReduction="20000"/>
          </a:bodyPr>
          <a:lstStyle/>
          <a:p>
            <a:pPr marL="0" indent="0" algn="ctr">
              <a:buNone/>
            </a:pPr>
            <a:endParaRPr lang="en-US" dirty="0">
              <a:solidFill>
                <a:srgbClr val="005959"/>
              </a:solidFill>
            </a:endParaRPr>
          </a:p>
          <a:p>
            <a:pPr marL="0" indent="0" algn="ctr">
              <a:buNone/>
            </a:pPr>
            <a:r>
              <a:rPr lang="en-US" dirty="0">
                <a:solidFill>
                  <a:srgbClr val="005959"/>
                </a:solidFill>
              </a:rPr>
              <a:t>Individuals who are deaf, hard of hearing or have speech disabilities may contact USDA through the Federal Relay Service at (800) 877-8339.  </a:t>
            </a:r>
          </a:p>
          <a:p>
            <a:pPr algn="ctr"/>
            <a:endParaRPr lang="en-US" dirty="0">
              <a:solidFill>
                <a:srgbClr val="005959"/>
              </a:solidFill>
            </a:endParaRPr>
          </a:p>
          <a:p>
            <a:pPr algn="ctr"/>
            <a:r>
              <a:rPr lang="en-US" dirty="0">
                <a:solidFill>
                  <a:srgbClr val="005959"/>
                </a:solidFill>
              </a:rPr>
              <a:t>Additionally, program information may be made available in languages other than English. </a:t>
            </a:r>
          </a:p>
          <a:p>
            <a:pPr algn="ctr"/>
            <a:endParaRPr lang="en-US" dirty="0">
              <a:solidFill>
                <a:srgbClr val="005959"/>
              </a:solidFill>
            </a:endParaRPr>
          </a:p>
          <a:p>
            <a:pPr algn="ctr"/>
            <a:r>
              <a:rPr lang="en-US" dirty="0">
                <a:solidFill>
                  <a:srgbClr val="005959"/>
                </a:solidFill>
              </a:rPr>
              <a:t>To file a program complaint of discrimination, complete the </a:t>
            </a:r>
            <a:r>
              <a:rPr lang="en-US" u="sng" dirty="0">
                <a:solidFill>
                  <a:srgbClr val="005959"/>
                </a:solidFill>
                <a:hlinkClick r:id="rId2" tooltip="Opens in new window."/>
              </a:rPr>
              <a:t>USDA Program Discrimination Complaint Form</a:t>
            </a:r>
            <a:r>
              <a:rPr lang="en-US" dirty="0">
                <a:solidFill>
                  <a:srgbClr val="005959"/>
                </a:solidFill>
              </a:rPr>
              <a:t>, (AD-3027) found online at: </a:t>
            </a:r>
            <a:r>
              <a:rPr lang="en-US" u="sng" dirty="0">
                <a:solidFill>
                  <a:srgbClr val="005959"/>
                </a:solidFill>
                <a:hlinkClick r:id="rId3"/>
              </a:rPr>
              <a:t>http://www.ascr.usda.gov/complaint_filing_cust.html</a:t>
            </a:r>
            <a:r>
              <a:rPr lang="en-US" dirty="0">
                <a:solidFill>
                  <a:srgbClr val="005959"/>
                </a:solidFill>
              </a:rPr>
              <a:t>, and at any USDA office, or write a letter addressed to USDA and provide in the letter all of the information requested in the form. </a:t>
            </a:r>
          </a:p>
          <a:p>
            <a:pPr algn="ctr"/>
            <a:endParaRPr lang="en-US" dirty="0">
              <a:solidFill>
                <a:srgbClr val="005959"/>
              </a:solidFill>
            </a:endParaRPr>
          </a:p>
          <a:p>
            <a:pPr algn="ctr"/>
            <a:r>
              <a:rPr lang="en-US" dirty="0">
                <a:solidFill>
                  <a:srgbClr val="005959"/>
                </a:solidFill>
              </a:rPr>
              <a:t>To request a copy of the complaint form, call (866) 632-9992.</a:t>
            </a:r>
          </a:p>
          <a:p>
            <a:endParaRPr lang="en-US" dirty="0"/>
          </a:p>
        </p:txBody>
      </p:sp>
    </p:spTree>
    <p:extLst>
      <p:ext uri="{BB962C8B-B14F-4D97-AF65-F5344CB8AC3E}">
        <p14:creationId xmlns:p14="http://schemas.microsoft.com/office/powerpoint/2010/main" val="14923403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53485BE-B77D-45CF-BBBE-B406CBEE17F8}"/>
              </a:ext>
            </a:extLst>
          </p:cNvPr>
          <p:cNvSpPr>
            <a:spLocks noGrp="1"/>
          </p:cNvSpPr>
          <p:nvPr>
            <p:ph type="title"/>
          </p:nvPr>
        </p:nvSpPr>
        <p:spPr>
          <a:xfrm>
            <a:off x="1066800" y="825500"/>
            <a:ext cx="10287000" cy="865188"/>
          </a:xfrm>
        </p:spPr>
        <p:txBody>
          <a:bodyPr>
            <a:noAutofit/>
          </a:bodyPr>
          <a:lstStyle/>
          <a:p>
            <a:r>
              <a:rPr lang="en-US" sz="6000" b="1" i="1" dirty="0"/>
              <a:t>USDA CIVIL RIGHTS TRAINING</a:t>
            </a:r>
          </a:p>
        </p:txBody>
      </p:sp>
      <p:sp>
        <p:nvSpPr>
          <p:cNvPr id="3" name="Content Placeholder 2">
            <a:extLst>
              <a:ext uri="{FF2B5EF4-FFF2-40B4-BE49-F238E27FC236}">
                <a16:creationId xmlns="" xmlns:a16="http://schemas.microsoft.com/office/drawing/2014/main" id="{397C4C1E-9CCD-4034-ADB2-D657DB464993}"/>
              </a:ext>
            </a:extLst>
          </p:cNvPr>
          <p:cNvSpPr>
            <a:spLocks noGrp="1"/>
          </p:cNvSpPr>
          <p:nvPr>
            <p:ph idx="1"/>
          </p:nvPr>
        </p:nvSpPr>
        <p:spPr/>
        <p:txBody>
          <a:bodyPr/>
          <a:lstStyle/>
          <a:p>
            <a:endParaRPr lang="en-US" dirty="0"/>
          </a:p>
          <a:p>
            <a:endParaRPr lang="en-US" dirty="0"/>
          </a:p>
          <a:p>
            <a:endParaRPr lang="en-US" dirty="0"/>
          </a:p>
          <a:p>
            <a:endParaRPr lang="en-US" dirty="0"/>
          </a:p>
          <a:p>
            <a:r>
              <a:rPr lang="en-US" dirty="0"/>
              <a:t>Prepared by : The State of Georgia</a:t>
            </a:r>
          </a:p>
          <a:p>
            <a:r>
              <a:rPr lang="en-US" dirty="0"/>
              <a:t>Purpose: USDA Civil Rights Training</a:t>
            </a:r>
          </a:p>
          <a:p>
            <a:r>
              <a:rPr lang="en-US" dirty="0"/>
              <a:t>Date: Federal Fiscal Year 2020</a:t>
            </a:r>
          </a:p>
        </p:txBody>
      </p:sp>
    </p:spTree>
    <p:extLst>
      <p:ext uri="{BB962C8B-B14F-4D97-AF65-F5344CB8AC3E}">
        <p14:creationId xmlns:p14="http://schemas.microsoft.com/office/powerpoint/2010/main" val="17987838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0993764-95DC-4CE7-866A-BDAA6F6F5DA3}"/>
              </a:ext>
            </a:extLst>
          </p:cNvPr>
          <p:cNvSpPr>
            <a:spLocks noGrp="1"/>
          </p:cNvSpPr>
          <p:nvPr>
            <p:ph type="title"/>
          </p:nvPr>
        </p:nvSpPr>
        <p:spPr>
          <a:xfrm>
            <a:off x="1397000" y="681037"/>
            <a:ext cx="9956800" cy="1009651"/>
          </a:xfrm>
        </p:spPr>
        <p:txBody>
          <a:bodyPr>
            <a:normAutofit fontScale="90000"/>
          </a:bodyPr>
          <a:lstStyle/>
          <a:p>
            <a:pPr algn="ctr"/>
            <a:r>
              <a:rPr lang="en-US" b="1" dirty="0">
                <a:solidFill>
                  <a:srgbClr val="005959"/>
                </a:solidFill>
              </a:rPr>
              <a:t>Complaints of Discrimination</a:t>
            </a:r>
            <a:br>
              <a:rPr lang="en-US" b="1" dirty="0">
                <a:solidFill>
                  <a:srgbClr val="005959"/>
                </a:solidFill>
              </a:rPr>
            </a:br>
            <a:r>
              <a:rPr lang="en-US" b="1" dirty="0">
                <a:solidFill>
                  <a:srgbClr val="005959"/>
                </a:solidFill>
              </a:rPr>
              <a:t> must be reported by:</a:t>
            </a:r>
            <a:endParaRPr lang="en-US" b="1" dirty="0"/>
          </a:p>
        </p:txBody>
      </p:sp>
      <p:sp>
        <p:nvSpPr>
          <p:cNvPr id="3" name="Content Placeholder 2">
            <a:extLst>
              <a:ext uri="{FF2B5EF4-FFF2-40B4-BE49-F238E27FC236}">
                <a16:creationId xmlns="" xmlns:a16="http://schemas.microsoft.com/office/drawing/2014/main" id="{98792A9D-978C-4859-A2F8-589C463247CB}"/>
              </a:ext>
            </a:extLst>
          </p:cNvPr>
          <p:cNvSpPr>
            <a:spLocks noGrp="1"/>
          </p:cNvSpPr>
          <p:nvPr>
            <p:ph idx="1"/>
          </p:nvPr>
        </p:nvSpPr>
        <p:spPr/>
        <p:txBody>
          <a:bodyPr>
            <a:normAutofit fontScale="70000" lnSpcReduction="20000"/>
          </a:bodyPr>
          <a:lstStyle/>
          <a:p>
            <a:pPr marL="0" indent="0" algn="ctr">
              <a:buNone/>
            </a:pPr>
            <a:r>
              <a:rPr lang="en-US" sz="5200" dirty="0">
                <a:solidFill>
                  <a:srgbClr val="005959"/>
                </a:solidFill>
              </a:rPr>
              <a:t>Mail: </a:t>
            </a:r>
          </a:p>
          <a:p>
            <a:pPr marL="0" indent="0" algn="ctr">
              <a:buNone/>
            </a:pPr>
            <a:r>
              <a:rPr lang="en-US" dirty="0">
                <a:solidFill>
                  <a:srgbClr val="005959"/>
                </a:solidFill>
              </a:rPr>
              <a:t>U.S. Department of Agriculture, Office of the Assistant Secretary for Civil Rights, 1400 Independence Avenue, SW, Washington, D.C. 20250-9410; </a:t>
            </a:r>
          </a:p>
          <a:p>
            <a:pPr marL="457200" indent="-457200" algn="ctr">
              <a:buAutoNum type="arabicParenBoth"/>
            </a:pPr>
            <a:endParaRPr lang="en-US" dirty="0">
              <a:solidFill>
                <a:srgbClr val="005959"/>
              </a:solidFill>
            </a:endParaRPr>
          </a:p>
          <a:p>
            <a:pPr marL="0" indent="0" algn="ctr">
              <a:buNone/>
            </a:pPr>
            <a:r>
              <a:rPr lang="en-US" sz="5200" dirty="0">
                <a:solidFill>
                  <a:srgbClr val="005959"/>
                </a:solidFill>
              </a:rPr>
              <a:t>Fax: </a:t>
            </a:r>
          </a:p>
          <a:p>
            <a:pPr marL="0" indent="0" algn="ctr">
              <a:buNone/>
            </a:pPr>
            <a:r>
              <a:rPr lang="en-US" dirty="0">
                <a:solidFill>
                  <a:srgbClr val="005959"/>
                </a:solidFill>
              </a:rPr>
              <a:t>(202) 690-7442; </a:t>
            </a:r>
          </a:p>
          <a:p>
            <a:pPr algn="ctr"/>
            <a:endParaRPr lang="en-US" dirty="0">
              <a:solidFill>
                <a:srgbClr val="005959"/>
              </a:solidFill>
            </a:endParaRPr>
          </a:p>
          <a:p>
            <a:pPr marL="0" indent="0" algn="ctr">
              <a:buNone/>
            </a:pPr>
            <a:r>
              <a:rPr lang="en-US" dirty="0">
                <a:solidFill>
                  <a:srgbClr val="005959"/>
                </a:solidFill>
              </a:rPr>
              <a:t>or </a:t>
            </a:r>
          </a:p>
          <a:p>
            <a:pPr marL="457200" indent="-457200" algn="ctr">
              <a:buAutoNum type="arabicParenBoth"/>
            </a:pPr>
            <a:endParaRPr lang="en-US" dirty="0">
              <a:solidFill>
                <a:srgbClr val="005959"/>
              </a:solidFill>
            </a:endParaRPr>
          </a:p>
          <a:p>
            <a:pPr marL="0" indent="0" algn="ctr">
              <a:buNone/>
            </a:pPr>
            <a:r>
              <a:rPr lang="en-US" sz="5200" dirty="0">
                <a:solidFill>
                  <a:srgbClr val="005959"/>
                </a:solidFill>
              </a:rPr>
              <a:t>Email: </a:t>
            </a:r>
          </a:p>
          <a:p>
            <a:pPr marL="0" indent="0" algn="ctr">
              <a:buNone/>
            </a:pPr>
            <a:r>
              <a:rPr lang="en-US" u="sng" dirty="0">
                <a:solidFill>
                  <a:srgbClr val="005959"/>
                </a:solidFill>
                <a:hlinkClick r:id="rId2"/>
              </a:rPr>
              <a:t>program.intake@usda.gov</a:t>
            </a:r>
            <a:r>
              <a:rPr lang="en-US" dirty="0">
                <a:solidFill>
                  <a:srgbClr val="005959"/>
                </a:solidFill>
              </a:rPr>
              <a:t>.</a:t>
            </a:r>
          </a:p>
          <a:p>
            <a:endParaRPr lang="en-US" dirty="0"/>
          </a:p>
        </p:txBody>
      </p:sp>
    </p:spTree>
    <p:extLst>
      <p:ext uri="{BB962C8B-B14F-4D97-AF65-F5344CB8AC3E}">
        <p14:creationId xmlns:p14="http://schemas.microsoft.com/office/powerpoint/2010/main" val="9786733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16822EB-82E8-4DF7-B221-6323E387D96E}"/>
              </a:ext>
            </a:extLst>
          </p:cNvPr>
          <p:cNvSpPr>
            <a:spLocks noGrp="1"/>
          </p:cNvSpPr>
          <p:nvPr>
            <p:ph type="title"/>
          </p:nvPr>
        </p:nvSpPr>
        <p:spPr>
          <a:xfrm>
            <a:off x="1028700" y="681037"/>
            <a:ext cx="10325100" cy="1009651"/>
          </a:xfrm>
        </p:spPr>
        <p:txBody>
          <a:bodyPr/>
          <a:lstStyle/>
          <a:p>
            <a:r>
              <a:rPr lang="en-US" b="1" dirty="0">
                <a:solidFill>
                  <a:srgbClr val="005959"/>
                </a:solidFill>
              </a:rPr>
              <a:t>The code of Quality Customer Service</a:t>
            </a:r>
            <a:endParaRPr lang="en-US" b="1" dirty="0"/>
          </a:p>
        </p:txBody>
      </p:sp>
      <p:sp>
        <p:nvSpPr>
          <p:cNvPr id="3" name="Content Placeholder 2">
            <a:extLst>
              <a:ext uri="{FF2B5EF4-FFF2-40B4-BE49-F238E27FC236}">
                <a16:creationId xmlns="" xmlns:a16="http://schemas.microsoft.com/office/drawing/2014/main" id="{4E2C050F-CB59-41EB-8A12-E3A02754D25C}"/>
              </a:ext>
            </a:extLst>
          </p:cNvPr>
          <p:cNvSpPr>
            <a:spLocks noGrp="1"/>
          </p:cNvSpPr>
          <p:nvPr>
            <p:ph idx="1"/>
          </p:nvPr>
        </p:nvSpPr>
        <p:spPr>
          <a:xfrm>
            <a:off x="1028700" y="1825625"/>
            <a:ext cx="10515600" cy="4351338"/>
          </a:xfrm>
        </p:spPr>
        <p:txBody>
          <a:bodyPr>
            <a:normAutofit fontScale="92500" lnSpcReduction="20000"/>
          </a:bodyPr>
          <a:lstStyle/>
          <a:p>
            <a:pPr>
              <a:spcBef>
                <a:spcPct val="50000"/>
              </a:spcBef>
            </a:pPr>
            <a:r>
              <a:rPr lang="en-US" b="1" dirty="0">
                <a:solidFill>
                  <a:srgbClr val="005959"/>
                </a:solidFill>
              </a:rPr>
              <a:t>Always:</a:t>
            </a:r>
          </a:p>
          <a:p>
            <a:pPr>
              <a:spcBef>
                <a:spcPct val="50000"/>
              </a:spcBef>
            </a:pPr>
            <a:r>
              <a:rPr lang="en-US" dirty="0">
                <a:solidFill>
                  <a:srgbClr val="005959"/>
                </a:solidFill>
              </a:rPr>
              <a:t>Smile and Be Pleasant</a:t>
            </a:r>
          </a:p>
          <a:p>
            <a:pPr>
              <a:spcBef>
                <a:spcPct val="50000"/>
              </a:spcBef>
            </a:pPr>
            <a:r>
              <a:rPr lang="en-US" dirty="0">
                <a:solidFill>
                  <a:srgbClr val="005959"/>
                </a:solidFill>
              </a:rPr>
              <a:t>Treat Everyone with Respect and Courtesy</a:t>
            </a:r>
          </a:p>
          <a:p>
            <a:pPr>
              <a:spcBef>
                <a:spcPct val="50000"/>
              </a:spcBef>
            </a:pPr>
            <a:r>
              <a:rPr lang="en-US" dirty="0">
                <a:solidFill>
                  <a:srgbClr val="005959"/>
                </a:solidFill>
              </a:rPr>
              <a:t>Be Caring and Understanding</a:t>
            </a:r>
          </a:p>
          <a:p>
            <a:pPr>
              <a:spcBef>
                <a:spcPct val="50000"/>
              </a:spcBef>
            </a:pPr>
            <a:r>
              <a:rPr lang="en-US" dirty="0">
                <a:solidFill>
                  <a:srgbClr val="005959"/>
                </a:solidFill>
              </a:rPr>
              <a:t>Be a Good Listener</a:t>
            </a:r>
          </a:p>
          <a:p>
            <a:pPr>
              <a:spcBef>
                <a:spcPct val="50000"/>
              </a:spcBef>
            </a:pPr>
            <a:r>
              <a:rPr lang="en-US" dirty="0">
                <a:solidFill>
                  <a:srgbClr val="005959"/>
                </a:solidFill>
              </a:rPr>
              <a:t>Offer Assistance</a:t>
            </a:r>
          </a:p>
          <a:p>
            <a:pPr>
              <a:spcBef>
                <a:spcPct val="50000"/>
              </a:spcBef>
            </a:pPr>
            <a:r>
              <a:rPr lang="en-US" dirty="0">
                <a:solidFill>
                  <a:srgbClr val="005959"/>
                </a:solidFill>
              </a:rPr>
              <a:t>Serve Clients in A Timely Manner</a:t>
            </a:r>
          </a:p>
          <a:p>
            <a:pPr>
              <a:spcBef>
                <a:spcPct val="50000"/>
              </a:spcBef>
            </a:pPr>
            <a:r>
              <a:rPr lang="en-US" dirty="0">
                <a:solidFill>
                  <a:srgbClr val="005959"/>
                </a:solidFill>
              </a:rPr>
              <a:t>Apologize for Any Inconvenience</a:t>
            </a:r>
          </a:p>
          <a:p>
            <a:pPr>
              <a:spcBef>
                <a:spcPct val="50000"/>
              </a:spcBef>
            </a:pPr>
            <a:r>
              <a:rPr lang="en-US" dirty="0">
                <a:solidFill>
                  <a:srgbClr val="005959"/>
                </a:solidFill>
              </a:rPr>
              <a:t>Make Clients Feel Appreciated</a:t>
            </a:r>
          </a:p>
          <a:p>
            <a:endParaRPr lang="en-US" dirty="0"/>
          </a:p>
        </p:txBody>
      </p:sp>
      <p:pic>
        <p:nvPicPr>
          <p:cNvPr id="3074" name="Picture 2" descr="Smiling Face With Smiling Eyes on Google Android 9.0">
            <a:extLst>
              <a:ext uri="{FF2B5EF4-FFF2-40B4-BE49-F238E27FC236}">
                <a16:creationId xmlns="" xmlns:a16="http://schemas.microsoft.com/office/drawing/2014/main" id="{68D2966E-94B2-4B93-A5BF-4DFE0D6722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89900" y="2667000"/>
            <a:ext cx="3073400" cy="25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82827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401CE6A-AF7D-47AF-B450-E74A8421C61F}"/>
              </a:ext>
            </a:extLst>
          </p:cNvPr>
          <p:cNvSpPr>
            <a:spLocks noGrp="1"/>
          </p:cNvSpPr>
          <p:nvPr>
            <p:ph type="title"/>
          </p:nvPr>
        </p:nvSpPr>
        <p:spPr>
          <a:xfrm>
            <a:off x="1409700" y="838200"/>
            <a:ext cx="9944100" cy="852488"/>
          </a:xfrm>
        </p:spPr>
        <p:txBody>
          <a:bodyPr/>
          <a:lstStyle/>
          <a:p>
            <a:pPr algn="ctr"/>
            <a:r>
              <a:rPr lang="en-US" b="1" dirty="0">
                <a:solidFill>
                  <a:srgbClr val="005959"/>
                </a:solidFill>
              </a:rPr>
              <a:t>Civil Rights Training</a:t>
            </a:r>
            <a:endParaRPr lang="en-US" b="1" dirty="0"/>
          </a:p>
        </p:txBody>
      </p:sp>
      <p:sp>
        <p:nvSpPr>
          <p:cNvPr id="3" name="Content Placeholder 2">
            <a:extLst>
              <a:ext uri="{FF2B5EF4-FFF2-40B4-BE49-F238E27FC236}">
                <a16:creationId xmlns="" xmlns:a16="http://schemas.microsoft.com/office/drawing/2014/main" id="{EB41F22F-82A3-4F91-97D0-9EC52DC0A7B1}"/>
              </a:ext>
            </a:extLst>
          </p:cNvPr>
          <p:cNvSpPr>
            <a:spLocks noGrp="1"/>
          </p:cNvSpPr>
          <p:nvPr>
            <p:ph idx="1"/>
          </p:nvPr>
        </p:nvSpPr>
        <p:spPr/>
        <p:txBody>
          <a:bodyPr/>
          <a:lstStyle/>
          <a:p>
            <a:pPr marL="342900" lvl="0" indent="-342900" fontAlgn="base">
              <a:spcBef>
                <a:spcPct val="20000"/>
              </a:spcBef>
              <a:spcAft>
                <a:spcPct val="0"/>
              </a:spcAft>
              <a:buFontTx/>
              <a:buChar char="•"/>
              <a:defRPr/>
            </a:pPr>
            <a:r>
              <a:rPr lang="en-US" kern="0" dirty="0">
                <a:solidFill>
                  <a:srgbClr val="005959"/>
                </a:solidFill>
              </a:rPr>
              <a:t>All levels of TEFAP and CSFP administration must receive Civil Rights training</a:t>
            </a:r>
          </a:p>
          <a:p>
            <a:pPr marL="342900" lvl="0" indent="-342900" fontAlgn="base">
              <a:spcBef>
                <a:spcPct val="20000"/>
              </a:spcBef>
              <a:spcAft>
                <a:spcPct val="0"/>
              </a:spcAft>
              <a:buNone/>
              <a:defRPr/>
            </a:pPr>
            <a:endParaRPr lang="en-US" kern="0" dirty="0">
              <a:solidFill>
                <a:srgbClr val="005959"/>
              </a:solidFill>
            </a:endParaRPr>
          </a:p>
          <a:p>
            <a:pPr marL="342900" lvl="0" indent="-342900" fontAlgn="base">
              <a:spcBef>
                <a:spcPct val="20000"/>
              </a:spcBef>
              <a:spcAft>
                <a:spcPct val="0"/>
              </a:spcAft>
              <a:buFontTx/>
              <a:buChar char="•"/>
              <a:defRPr/>
            </a:pPr>
            <a:r>
              <a:rPr lang="en-US" kern="0" dirty="0">
                <a:solidFill>
                  <a:srgbClr val="005959"/>
                </a:solidFill>
              </a:rPr>
              <a:t>The SDA will train the food bank. The food bank must train the recipient/partner agencies and other “front-line” staff who interact with program applicants or recipients</a:t>
            </a:r>
          </a:p>
          <a:p>
            <a:pPr marL="342900" lvl="0" indent="-342900" fontAlgn="base">
              <a:spcBef>
                <a:spcPct val="20000"/>
              </a:spcBef>
              <a:spcAft>
                <a:spcPct val="0"/>
              </a:spcAft>
              <a:buNone/>
              <a:defRPr/>
            </a:pPr>
            <a:endParaRPr lang="en-US" kern="0" dirty="0">
              <a:solidFill>
                <a:srgbClr val="005959"/>
              </a:solidFill>
            </a:endParaRPr>
          </a:p>
          <a:p>
            <a:pPr marL="342900" lvl="0" indent="-342900" fontAlgn="base">
              <a:spcBef>
                <a:spcPct val="20000"/>
              </a:spcBef>
              <a:spcAft>
                <a:spcPct val="0"/>
              </a:spcAft>
              <a:buFontTx/>
              <a:buChar char="•"/>
              <a:defRPr/>
            </a:pPr>
            <a:r>
              <a:rPr lang="en-US" kern="0" dirty="0">
                <a:solidFill>
                  <a:srgbClr val="005959"/>
                </a:solidFill>
              </a:rPr>
              <a:t>Maintain documents after training is performed (i.e. sign-in sheets of attendees, agenda, etc.)</a:t>
            </a:r>
          </a:p>
          <a:p>
            <a:endParaRPr lang="en-US" dirty="0"/>
          </a:p>
        </p:txBody>
      </p:sp>
    </p:spTree>
    <p:extLst>
      <p:ext uri="{BB962C8B-B14F-4D97-AF65-F5344CB8AC3E}">
        <p14:creationId xmlns:p14="http://schemas.microsoft.com/office/powerpoint/2010/main" val="38373906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98CA050-A546-4E37-9FE9-37ECA93AA72D}"/>
              </a:ext>
            </a:extLst>
          </p:cNvPr>
          <p:cNvSpPr>
            <a:spLocks noGrp="1"/>
          </p:cNvSpPr>
          <p:nvPr>
            <p:ph type="title"/>
          </p:nvPr>
        </p:nvSpPr>
        <p:spPr>
          <a:xfrm>
            <a:off x="1104900" y="681037"/>
            <a:ext cx="10248900" cy="1009651"/>
          </a:xfrm>
        </p:spPr>
        <p:txBody>
          <a:bodyPr/>
          <a:lstStyle/>
          <a:p>
            <a:r>
              <a:rPr lang="en-US" b="1" dirty="0">
                <a:solidFill>
                  <a:srgbClr val="005959"/>
                </a:solidFill>
              </a:rPr>
              <a:t>Civil Rights Training Topics</a:t>
            </a:r>
            <a:endParaRPr lang="en-US" b="1" dirty="0"/>
          </a:p>
        </p:txBody>
      </p:sp>
      <p:sp>
        <p:nvSpPr>
          <p:cNvPr id="3" name="Content Placeholder 2">
            <a:extLst>
              <a:ext uri="{FF2B5EF4-FFF2-40B4-BE49-F238E27FC236}">
                <a16:creationId xmlns="" xmlns:a16="http://schemas.microsoft.com/office/drawing/2014/main" id="{BEEBEE4D-E15A-49D6-AA62-3705AA43AC77}"/>
              </a:ext>
            </a:extLst>
          </p:cNvPr>
          <p:cNvSpPr>
            <a:spLocks noGrp="1"/>
          </p:cNvSpPr>
          <p:nvPr>
            <p:ph idx="1"/>
          </p:nvPr>
        </p:nvSpPr>
        <p:spPr/>
        <p:txBody>
          <a:bodyPr>
            <a:normAutofit lnSpcReduction="10000"/>
          </a:bodyPr>
          <a:lstStyle/>
          <a:p>
            <a:pPr marL="0" lvl="0" indent="0" fontAlgn="base">
              <a:spcBef>
                <a:spcPct val="20000"/>
              </a:spcBef>
              <a:spcAft>
                <a:spcPct val="0"/>
              </a:spcAft>
              <a:buNone/>
              <a:defRPr/>
            </a:pPr>
            <a:r>
              <a:rPr lang="en-US" i="1" dirty="0">
                <a:solidFill>
                  <a:srgbClr val="005959"/>
                </a:solidFill>
              </a:rPr>
              <a:t>Specific subject matter required, but not limited to:</a:t>
            </a:r>
            <a:endParaRPr lang="en-US" kern="0" dirty="0">
              <a:solidFill>
                <a:srgbClr val="005959"/>
              </a:solidFill>
            </a:endParaRPr>
          </a:p>
          <a:p>
            <a:pPr marL="342900" lvl="0" indent="-342900" fontAlgn="base">
              <a:spcBef>
                <a:spcPct val="20000"/>
              </a:spcBef>
              <a:spcAft>
                <a:spcPct val="0"/>
              </a:spcAft>
              <a:buFontTx/>
              <a:buChar char="•"/>
              <a:defRPr/>
            </a:pPr>
            <a:r>
              <a:rPr lang="en-US" kern="0" dirty="0">
                <a:solidFill>
                  <a:srgbClr val="005959"/>
                </a:solidFill>
              </a:rPr>
              <a:t>Effective public notification systems</a:t>
            </a:r>
          </a:p>
          <a:p>
            <a:pPr marL="342900" lvl="0" indent="-342900" fontAlgn="base">
              <a:spcBef>
                <a:spcPct val="20000"/>
              </a:spcBef>
              <a:spcAft>
                <a:spcPct val="0"/>
              </a:spcAft>
              <a:buFontTx/>
              <a:buChar char="•"/>
              <a:defRPr/>
            </a:pPr>
            <a:r>
              <a:rPr lang="en-US" kern="0" dirty="0">
                <a:solidFill>
                  <a:srgbClr val="005959"/>
                </a:solidFill>
              </a:rPr>
              <a:t>Requirements for language assistance</a:t>
            </a:r>
          </a:p>
          <a:p>
            <a:pPr marL="342900" lvl="0" indent="-342900" fontAlgn="base">
              <a:spcBef>
                <a:spcPct val="20000"/>
              </a:spcBef>
              <a:spcAft>
                <a:spcPct val="0"/>
              </a:spcAft>
              <a:buFontTx/>
              <a:buChar char="•"/>
              <a:defRPr/>
            </a:pPr>
            <a:r>
              <a:rPr lang="en-US" kern="0" dirty="0">
                <a:solidFill>
                  <a:srgbClr val="005959"/>
                </a:solidFill>
              </a:rPr>
              <a:t>Requirements for reasonable accommodations of persons with disabilities</a:t>
            </a:r>
          </a:p>
          <a:p>
            <a:pPr marL="342900" lvl="0" indent="-342900" fontAlgn="base">
              <a:spcBef>
                <a:spcPct val="20000"/>
              </a:spcBef>
              <a:spcAft>
                <a:spcPct val="0"/>
              </a:spcAft>
              <a:buFontTx/>
              <a:buChar char="•"/>
              <a:defRPr/>
            </a:pPr>
            <a:r>
              <a:rPr lang="en-US" kern="0" dirty="0">
                <a:solidFill>
                  <a:srgbClr val="005959"/>
                </a:solidFill>
              </a:rPr>
              <a:t>Compliance review techniques</a:t>
            </a:r>
          </a:p>
          <a:p>
            <a:pPr marL="342900" lvl="0" indent="-342900" fontAlgn="base">
              <a:spcBef>
                <a:spcPct val="20000"/>
              </a:spcBef>
              <a:spcAft>
                <a:spcPct val="0"/>
              </a:spcAft>
              <a:buFontTx/>
              <a:buChar char="•"/>
              <a:defRPr/>
            </a:pPr>
            <a:r>
              <a:rPr lang="en-US" kern="0" dirty="0">
                <a:solidFill>
                  <a:srgbClr val="005959"/>
                </a:solidFill>
              </a:rPr>
              <a:t>Resolution of noncompliance</a:t>
            </a:r>
          </a:p>
          <a:p>
            <a:pPr marL="342900" lvl="0" indent="-342900" fontAlgn="base">
              <a:spcBef>
                <a:spcPct val="20000"/>
              </a:spcBef>
              <a:spcAft>
                <a:spcPct val="0"/>
              </a:spcAft>
              <a:buFontTx/>
              <a:buChar char="•"/>
              <a:defRPr/>
            </a:pPr>
            <a:r>
              <a:rPr lang="en-US" kern="0" dirty="0">
                <a:solidFill>
                  <a:srgbClr val="005959"/>
                </a:solidFill>
              </a:rPr>
              <a:t>Complaint procedures</a:t>
            </a:r>
          </a:p>
          <a:p>
            <a:pPr marL="342900" lvl="0" indent="-342900" fontAlgn="base">
              <a:spcBef>
                <a:spcPct val="20000"/>
              </a:spcBef>
              <a:spcAft>
                <a:spcPct val="0"/>
              </a:spcAft>
              <a:buFontTx/>
              <a:buChar char="•"/>
              <a:defRPr/>
            </a:pPr>
            <a:r>
              <a:rPr lang="en-US" kern="0" dirty="0">
                <a:solidFill>
                  <a:srgbClr val="005959"/>
                </a:solidFill>
              </a:rPr>
              <a:t>Conflict resolution</a:t>
            </a:r>
          </a:p>
          <a:p>
            <a:pPr marL="342900" lvl="0" indent="-342900" fontAlgn="base">
              <a:spcBef>
                <a:spcPct val="20000"/>
              </a:spcBef>
              <a:spcAft>
                <a:spcPct val="0"/>
              </a:spcAft>
              <a:buFontTx/>
              <a:buChar char="•"/>
              <a:defRPr/>
            </a:pPr>
            <a:r>
              <a:rPr lang="en-US" kern="0" dirty="0">
                <a:solidFill>
                  <a:srgbClr val="005959"/>
                </a:solidFill>
              </a:rPr>
              <a:t>Customer service</a:t>
            </a:r>
          </a:p>
          <a:p>
            <a:endParaRPr lang="en-US" dirty="0"/>
          </a:p>
        </p:txBody>
      </p:sp>
    </p:spTree>
    <p:extLst>
      <p:ext uri="{BB962C8B-B14F-4D97-AF65-F5344CB8AC3E}">
        <p14:creationId xmlns:p14="http://schemas.microsoft.com/office/powerpoint/2010/main" val="26791193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4656986-E8A5-4202-A257-DB430D161D8D}"/>
              </a:ext>
            </a:extLst>
          </p:cNvPr>
          <p:cNvSpPr>
            <a:spLocks noGrp="1"/>
          </p:cNvSpPr>
          <p:nvPr>
            <p:ph type="title"/>
          </p:nvPr>
        </p:nvSpPr>
        <p:spPr>
          <a:xfrm>
            <a:off x="1257300" y="838200"/>
            <a:ext cx="10096500" cy="852488"/>
          </a:xfrm>
        </p:spPr>
        <p:txBody>
          <a:bodyPr>
            <a:normAutofit fontScale="90000"/>
          </a:bodyPr>
          <a:lstStyle/>
          <a:p>
            <a:pPr algn="ctr"/>
            <a:r>
              <a:rPr lang="en-US" b="1" dirty="0">
                <a:solidFill>
                  <a:srgbClr val="005959"/>
                </a:solidFill>
              </a:rPr>
              <a:t>For Additional Civil Rights Compliance Information</a:t>
            </a:r>
            <a:endParaRPr lang="en-US" b="1" dirty="0"/>
          </a:p>
        </p:txBody>
      </p:sp>
      <p:sp>
        <p:nvSpPr>
          <p:cNvPr id="3" name="Content Placeholder 2">
            <a:extLst>
              <a:ext uri="{FF2B5EF4-FFF2-40B4-BE49-F238E27FC236}">
                <a16:creationId xmlns="" xmlns:a16="http://schemas.microsoft.com/office/drawing/2014/main" id="{D4E908F9-15F3-40D1-87C5-F2BCB621CE78}"/>
              </a:ext>
            </a:extLst>
          </p:cNvPr>
          <p:cNvSpPr>
            <a:spLocks noGrp="1"/>
          </p:cNvSpPr>
          <p:nvPr>
            <p:ph idx="1"/>
          </p:nvPr>
        </p:nvSpPr>
        <p:spPr/>
        <p:txBody>
          <a:bodyPr>
            <a:normAutofit lnSpcReduction="10000"/>
          </a:bodyPr>
          <a:lstStyle/>
          <a:p>
            <a:pPr marL="342900" indent="-342900" algn="ctr">
              <a:spcBef>
                <a:spcPct val="20000"/>
              </a:spcBef>
            </a:pPr>
            <a:endParaRPr lang="en-US" b="1" dirty="0">
              <a:solidFill>
                <a:srgbClr val="005959"/>
              </a:solidFill>
            </a:endParaRPr>
          </a:p>
          <a:p>
            <a:pPr marL="0" indent="0" algn="ctr">
              <a:spcBef>
                <a:spcPct val="20000"/>
              </a:spcBef>
              <a:buNone/>
            </a:pPr>
            <a:r>
              <a:rPr lang="en-US" b="1" dirty="0">
                <a:solidFill>
                  <a:srgbClr val="005959"/>
                </a:solidFill>
              </a:rPr>
              <a:t>Contact:</a:t>
            </a:r>
          </a:p>
          <a:p>
            <a:pPr marL="0" indent="0" algn="ctr">
              <a:spcBef>
                <a:spcPct val="20000"/>
              </a:spcBef>
              <a:buNone/>
            </a:pPr>
            <a:r>
              <a:rPr lang="en-US" b="1" dirty="0">
                <a:solidFill>
                  <a:srgbClr val="005959"/>
                </a:solidFill>
              </a:rPr>
              <a:t>TEFAP Coordinator</a:t>
            </a:r>
          </a:p>
          <a:p>
            <a:pPr marL="0" indent="0" algn="ctr">
              <a:spcBef>
                <a:spcPct val="20000"/>
              </a:spcBef>
              <a:buNone/>
            </a:pPr>
            <a:r>
              <a:rPr lang="en-US" dirty="0">
                <a:solidFill>
                  <a:srgbClr val="005959"/>
                </a:solidFill>
              </a:rPr>
              <a:t>Business Operations Specialist </a:t>
            </a:r>
          </a:p>
          <a:p>
            <a:pPr marL="0" indent="0" algn="ctr">
              <a:spcBef>
                <a:spcPct val="20000"/>
              </a:spcBef>
              <a:buNone/>
            </a:pPr>
            <a:r>
              <a:rPr lang="en-US" dirty="0">
                <a:solidFill>
                  <a:srgbClr val="005959"/>
                </a:solidFill>
              </a:rPr>
              <a:t>(404) 463-8042</a:t>
            </a:r>
          </a:p>
          <a:p>
            <a:pPr marL="0" indent="0" algn="ctr">
              <a:spcBef>
                <a:spcPct val="20000"/>
              </a:spcBef>
              <a:buNone/>
            </a:pPr>
            <a:endParaRPr lang="en-US" b="1" dirty="0">
              <a:solidFill>
                <a:srgbClr val="005959"/>
              </a:solidFill>
            </a:endParaRPr>
          </a:p>
          <a:p>
            <a:pPr marL="0" indent="0" algn="ctr">
              <a:spcBef>
                <a:spcPts val="600"/>
              </a:spcBef>
              <a:buNone/>
            </a:pPr>
            <a:r>
              <a:rPr lang="en-US" b="1" dirty="0">
                <a:solidFill>
                  <a:srgbClr val="005959"/>
                </a:solidFill>
              </a:rPr>
              <a:t>Georgia Department of Human Services</a:t>
            </a:r>
          </a:p>
          <a:p>
            <a:pPr marL="0" indent="0" algn="ctr">
              <a:spcBef>
                <a:spcPts val="600"/>
              </a:spcBef>
              <a:buNone/>
            </a:pPr>
            <a:r>
              <a:rPr lang="en-US" dirty="0">
                <a:solidFill>
                  <a:srgbClr val="005959"/>
                </a:solidFill>
              </a:rPr>
              <a:t>DFCS/OFI/FANU/TEFAP</a:t>
            </a:r>
          </a:p>
          <a:p>
            <a:pPr marL="0" indent="0" algn="ctr">
              <a:spcBef>
                <a:spcPts val="600"/>
              </a:spcBef>
              <a:buNone/>
            </a:pPr>
            <a:r>
              <a:rPr lang="en-US" dirty="0">
                <a:solidFill>
                  <a:srgbClr val="005959"/>
                </a:solidFill>
              </a:rPr>
              <a:t>2 Peachtree St. NW, Suite 21</a:t>
            </a:r>
          </a:p>
          <a:p>
            <a:pPr marL="0" indent="0" algn="ctr">
              <a:spcBef>
                <a:spcPts val="600"/>
              </a:spcBef>
              <a:buNone/>
            </a:pPr>
            <a:r>
              <a:rPr lang="en-US" dirty="0">
                <a:solidFill>
                  <a:srgbClr val="005959"/>
                </a:solidFill>
              </a:rPr>
              <a:t>Atlanta, GA 30303</a:t>
            </a:r>
          </a:p>
          <a:p>
            <a:endParaRPr lang="en-US" dirty="0"/>
          </a:p>
        </p:txBody>
      </p:sp>
    </p:spTree>
    <p:extLst>
      <p:ext uri="{BB962C8B-B14F-4D97-AF65-F5344CB8AC3E}">
        <p14:creationId xmlns:p14="http://schemas.microsoft.com/office/powerpoint/2010/main" val="33982084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675A1EE-42F4-4351-AA8A-C8B3B2D5914A}"/>
              </a:ext>
            </a:extLst>
          </p:cNvPr>
          <p:cNvSpPr>
            <a:spLocks noGrp="1"/>
          </p:cNvSpPr>
          <p:nvPr>
            <p:ph type="title"/>
          </p:nvPr>
        </p:nvSpPr>
        <p:spPr>
          <a:xfrm>
            <a:off x="838200" y="527383"/>
            <a:ext cx="10515600" cy="1325563"/>
          </a:xfrm>
        </p:spPr>
        <p:txBody>
          <a:bodyPr>
            <a:normAutofit/>
          </a:bodyPr>
          <a:lstStyle/>
          <a:p>
            <a:pPr algn="ctr"/>
            <a:r>
              <a:rPr lang="en-US" b="1" dirty="0">
                <a:solidFill>
                  <a:srgbClr val="005959"/>
                </a:solidFill>
              </a:rPr>
              <a:t>Civil Rights Compliance Training</a:t>
            </a:r>
            <a:endParaRPr lang="en-US"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 xmlns:a16="http://schemas.microsoft.com/office/drawing/2014/main" id="{A75FE862-A9CE-4FA4-A7FB-2F9A4AD2A44B}"/>
              </a:ext>
            </a:extLst>
          </p:cNvPr>
          <p:cNvSpPr>
            <a:spLocks noGrp="1"/>
          </p:cNvSpPr>
          <p:nvPr>
            <p:ph idx="1"/>
          </p:nvPr>
        </p:nvSpPr>
        <p:spPr/>
        <p:txBody>
          <a:bodyPr/>
          <a:lstStyle/>
          <a:p>
            <a:endParaRPr lang="en-US" dirty="0"/>
          </a:p>
          <a:p>
            <a:endParaRPr lang="en-US" dirty="0"/>
          </a:p>
          <a:p>
            <a:endParaRPr lang="en-US" dirty="0"/>
          </a:p>
          <a:p>
            <a:pPr>
              <a:buSzPct val="125000"/>
            </a:pPr>
            <a:r>
              <a:rPr lang="en-US" dirty="0"/>
              <a:t> </a:t>
            </a:r>
            <a:r>
              <a:rPr lang="en-US" sz="3600" dirty="0">
                <a:solidFill>
                  <a:srgbClr val="005959"/>
                </a:solidFill>
              </a:rPr>
              <a:t>FNS Instructions 113-1</a:t>
            </a:r>
          </a:p>
          <a:p>
            <a:r>
              <a:rPr lang="en-US" sz="3600" dirty="0">
                <a:solidFill>
                  <a:srgbClr val="005959"/>
                </a:solidFill>
              </a:rPr>
              <a:t>Civil Rights Compliance and Enforcement</a:t>
            </a:r>
          </a:p>
          <a:p>
            <a:r>
              <a:rPr lang="en-US" sz="3600" dirty="0">
                <a:solidFill>
                  <a:srgbClr val="005959"/>
                </a:solidFill>
              </a:rPr>
              <a:t>Nutrition Program Activities</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543076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64B4F7B-A597-4D82-B1C8-CCED8167BF46}"/>
              </a:ext>
            </a:extLst>
          </p:cNvPr>
          <p:cNvSpPr>
            <a:spLocks noGrp="1"/>
          </p:cNvSpPr>
          <p:nvPr>
            <p:ph type="title"/>
          </p:nvPr>
        </p:nvSpPr>
        <p:spPr/>
        <p:txBody>
          <a:bodyPr/>
          <a:lstStyle/>
          <a:p>
            <a:pPr algn="ctr"/>
            <a:r>
              <a:rPr lang="en-US" b="1" dirty="0">
                <a:solidFill>
                  <a:srgbClr val="005959"/>
                </a:solidFill>
              </a:rPr>
              <a:t>Purpose</a:t>
            </a:r>
            <a:endParaRPr lang="en-US" b="1" dirty="0"/>
          </a:p>
        </p:txBody>
      </p:sp>
      <p:sp>
        <p:nvSpPr>
          <p:cNvPr id="3" name="Content Placeholder 2">
            <a:extLst>
              <a:ext uri="{FF2B5EF4-FFF2-40B4-BE49-F238E27FC236}">
                <a16:creationId xmlns="" xmlns:a16="http://schemas.microsoft.com/office/drawing/2014/main" id="{B0577A2F-EAD5-45DA-9AB7-8061A4FE1386}"/>
              </a:ext>
            </a:extLst>
          </p:cNvPr>
          <p:cNvSpPr>
            <a:spLocks noGrp="1"/>
          </p:cNvSpPr>
          <p:nvPr>
            <p:ph idx="1"/>
          </p:nvPr>
        </p:nvSpPr>
        <p:spPr/>
        <p:txBody>
          <a:bodyPr/>
          <a:lstStyle/>
          <a:p>
            <a:pPr marL="0" indent="0">
              <a:buNone/>
            </a:pPr>
            <a:r>
              <a:rPr lang="en-US" dirty="0">
                <a:solidFill>
                  <a:srgbClr val="005959"/>
                </a:solidFill>
              </a:rPr>
              <a:t>The purpose of this Civil Rights instruction is to establish and convey policy and provide guidance and direction to the United States Department of Agriculture (USDA) Food and Nutrition Service (FNS) and its recipients and customers, and ensure compliance with and enforcement of the prohibition against discrimination in TEFAP and all FNS nutrition programs and activities, whether federally funded in whole or not. </a:t>
            </a:r>
          </a:p>
          <a:p>
            <a:endParaRPr lang="en-US" dirty="0"/>
          </a:p>
        </p:txBody>
      </p:sp>
      <p:pic>
        <p:nvPicPr>
          <p:cNvPr id="5" name="Picture 2" descr="Related image">
            <a:extLst>
              <a:ext uri="{FF2B5EF4-FFF2-40B4-BE49-F238E27FC236}">
                <a16:creationId xmlns="" xmlns:a16="http://schemas.microsoft.com/office/drawing/2014/main" id="{B20703DA-FA80-43B3-AD13-64F5EC1FFA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43972" y="4156364"/>
            <a:ext cx="2579693" cy="23365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22444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9904FF8-292B-4770-8837-49F16F1848F0}"/>
              </a:ext>
            </a:extLst>
          </p:cNvPr>
          <p:cNvSpPr>
            <a:spLocks noGrp="1"/>
          </p:cNvSpPr>
          <p:nvPr>
            <p:ph type="title"/>
          </p:nvPr>
        </p:nvSpPr>
        <p:spPr/>
        <p:txBody>
          <a:bodyPr/>
          <a:lstStyle/>
          <a:p>
            <a:pPr algn="ctr"/>
            <a:r>
              <a:rPr lang="en-US" b="1" dirty="0">
                <a:solidFill>
                  <a:srgbClr val="005959"/>
                </a:solidFill>
              </a:rPr>
              <a:t>Protected Classe</a:t>
            </a:r>
            <a:r>
              <a:rPr lang="en-US" dirty="0">
                <a:solidFill>
                  <a:srgbClr val="005959"/>
                </a:solidFill>
              </a:rPr>
              <a:t>s</a:t>
            </a:r>
            <a:endParaRPr lang="en-US" dirty="0"/>
          </a:p>
        </p:txBody>
      </p:sp>
      <p:grpSp>
        <p:nvGrpSpPr>
          <p:cNvPr id="4" name="Group 3">
            <a:extLst>
              <a:ext uri="{FF2B5EF4-FFF2-40B4-BE49-F238E27FC236}">
                <a16:creationId xmlns="" xmlns:a16="http://schemas.microsoft.com/office/drawing/2014/main" id="{A5A3FF67-16E3-43FA-A357-38B047AF83AA}"/>
              </a:ext>
            </a:extLst>
          </p:cNvPr>
          <p:cNvGrpSpPr/>
          <p:nvPr/>
        </p:nvGrpSpPr>
        <p:grpSpPr>
          <a:xfrm>
            <a:off x="838200" y="1690688"/>
            <a:ext cx="9639300" cy="4291012"/>
            <a:chOff x="444500" y="1423988"/>
            <a:chExt cx="9639300" cy="4291012"/>
          </a:xfrm>
        </p:grpSpPr>
        <p:sp>
          <p:nvSpPr>
            <p:cNvPr id="5" name="Text Box 6">
              <a:extLst>
                <a:ext uri="{FF2B5EF4-FFF2-40B4-BE49-F238E27FC236}">
                  <a16:creationId xmlns="" xmlns:a16="http://schemas.microsoft.com/office/drawing/2014/main" id="{E400B70E-D39F-49B6-B6B7-EB5C4831CE36}"/>
                </a:ext>
              </a:extLst>
            </p:cNvPr>
            <p:cNvSpPr txBox="1">
              <a:spLocks noChangeArrowheads="1"/>
            </p:cNvSpPr>
            <p:nvPr/>
          </p:nvSpPr>
          <p:spPr bwMode="auto">
            <a:xfrm>
              <a:off x="444500" y="1423988"/>
              <a:ext cx="8153400" cy="830262"/>
            </a:xfrm>
            <a:prstGeom prst="rect">
              <a:avLst/>
            </a:prstGeom>
            <a:noFill/>
            <a:ln w="9525">
              <a:noFill/>
              <a:miter lim="800000"/>
              <a:headEnd/>
              <a:tailEnd/>
            </a:ln>
          </p:spPr>
          <p:txBody>
            <a:bodyPr wrap="square">
              <a:spAutoFit/>
            </a:bodyPr>
            <a:lstStyle/>
            <a:p>
              <a:pPr>
                <a:spcBef>
                  <a:spcPct val="50000"/>
                </a:spcBef>
              </a:pPr>
              <a:r>
                <a:rPr lang="en-US" sz="2400" dirty="0">
                  <a:solidFill>
                    <a:srgbClr val="005959"/>
                  </a:solidFill>
                </a:rPr>
                <a:t>Program benefits and participation are made available without regard to:</a:t>
              </a:r>
            </a:p>
          </p:txBody>
        </p:sp>
        <p:sp>
          <p:nvSpPr>
            <p:cNvPr id="6" name="Rectangle 5">
              <a:extLst>
                <a:ext uri="{FF2B5EF4-FFF2-40B4-BE49-F238E27FC236}">
                  <a16:creationId xmlns="" xmlns:a16="http://schemas.microsoft.com/office/drawing/2014/main" id="{29FC995E-EB42-47B9-914F-09B1B2E7E944}"/>
                </a:ext>
              </a:extLst>
            </p:cNvPr>
            <p:cNvSpPr txBox="1">
              <a:spLocks noChangeArrowheads="1"/>
            </p:cNvSpPr>
            <p:nvPr/>
          </p:nvSpPr>
          <p:spPr bwMode="auto">
            <a:xfrm>
              <a:off x="914400" y="2209800"/>
              <a:ext cx="3200400" cy="3505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000" b="0" i="0" u="none" strike="noStrike" kern="0" cap="none" spc="0" normalizeH="0" baseline="0" noProof="0" dirty="0">
                  <a:ln>
                    <a:noFill/>
                  </a:ln>
                  <a:solidFill>
                    <a:srgbClr val="005959"/>
                  </a:solidFill>
                  <a:effectLst/>
                  <a:uLnTx/>
                  <a:uFillTx/>
                  <a:latin typeface="+mn-lt"/>
                  <a:ea typeface="+mn-ea"/>
                  <a:cs typeface="+mn-cs"/>
                </a:rPr>
                <a:t>Race</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000" b="0" i="0" u="none" strike="noStrike" kern="0" cap="none" spc="0" normalizeH="0" baseline="0" noProof="0" dirty="0">
                  <a:ln>
                    <a:noFill/>
                  </a:ln>
                  <a:solidFill>
                    <a:srgbClr val="005959"/>
                  </a:solidFill>
                  <a:effectLst/>
                  <a:uLnTx/>
                  <a:uFillTx/>
                  <a:latin typeface="+mn-lt"/>
                  <a:ea typeface="+mn-ea"/>
                  <a:cs typeface="+mn-cs"/>
                </a:rPr>
                <a:t>Color</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000" b="0" i="0" u="none" strike="noStrike" kern="0" cap="none" spc="0" normalizeH="0" baseline="0" noProof="0" dirty="0">
                  <a:ln>
                    <a:noFill/>
                  </a:ln>
                  <a:solidFill>
                    <a:srgbClr val="005959"/>
                  </a:solidFill>
                  <a:effectLst/>
                  <a:uLnTx/>
                  <a:uFillTx/>
                  <a:latin typeface="+mn-lt"/>
                  <a:ea typeface="+mn-ea"/>
                  <a:cs typeface="+mn-cs"/>
                </a:rPr>
                <a:t>National Origin</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000" b="0" i="0" u="none" strike="noStrike" kern="0" cap="none" spc="0" normalizeH="0" baseline="0" noProof="0" dirty="0">
                  <a:ln>
                    <a:noFill/>
                  </a:ln>
                  <a:solidFill>
                    <a:srgbClr val="005959"/>
                  </a:solidFill>
                  <a:effectLst/>
                  <a:uLnTx/>
                  <a:uFillTx/>
                  <a:latin typeface="+mn-lt"/>
                  <a:ea typeface="+mn-ea"/>
                  <a:cs typeface="+mn-cs"/>
                </a:rPr>
                <a:t>Age</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000" b="0" i="0" u="none" strike="noStrike" kern="0" cap="none" spc="0" normalizeH="0" baseline="0" noProof="0" dirty="0">
                  <a:ln>
                    <a:noFill/>
                  </a:ln>
                  <a:solidFill>
                    <a:srgbClr val="005959"/>
                  </a:solidFill>
                  <a:effectLst/>
                  <a:uLnTx/>
                  <a:uFillTx/>
                  <a:latin typeface="+mn-lt"/>
                  <a:ea typeface="+mn-ea"/>
                  <a:cs typeface="+mn-cs"/>
                </a:rPr>
                <a:t>Sex</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000" b="0" i="0" u="none" strike="noStrike" kern="0" cap="none" spc="0" normalizeH="0" baseline="0" noProof="0" dirty="0">
                  <a:ln>
                    <a:noFill/>
                  </a:ln>
                  <a:solidFill>
                    <a:srgbClr val="005959"/>
                  </a:solidFill>
                  <a:effectLst/>
                  <a:uLnTx/>
                  <a:uFillTx/>
                  <a:latin typeface="+mn-lt"/>
                  <a:ea typeface="+mn-ea"/>
                  <a:cs typeface="+mn-cs"/>
                </a:rPr>
                <a:t>Disability</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000" b="0" i="0" u="none" strike="noStrike" kern="0" cap="none" spc="0" normalizeH="0" baseline="0" noProof="0" dirty="0">
                  <a:ln>
                    <a:noFill/>
                  </a:ln>
                  <a:solidFill>
                    <a:srgbClr val="005959"/>
                  </a:solidFill>
                  <a:effectLst/>
                  <a:uLnTx/>
                  <a:uFillTx/>
                  <a:latin typeface="+mn-lt"/>
                  <a:ea typeface="+mn-ea"/>
                  <a:cs typeface="+mn-cs"/>
                </a:rPr>
                <a:t>Gender Identity</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000" b="0" i="0" u="none" strike="noStrike" kern="0" cap="none" spc="0" normalizeH="0" baseline="0" noProof="0" dirty="0">
                  <a:ln>
                    <a:noFill/>
                  </a:ln>
                  <a:solidFill>
                    <a:srgbClr val="005959"/>
                  </a:solidFill>
                  <a:effectLst/>
                  <a:uLnTx/>
                  <a:uFillTx/>
                  <a:latin typeface="+mn-lt"/>
                  <a:ea typeface="+mn-ea"/>
                  <a:cs typeface="+mn-cs"/>
                </a:rPr>
                <a:t>Religion</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000" b="0" i="0" u="none" strike="noStrike" kern="0" cap="none" spc="0" normalizeH="0" baseline="0" noProof="0" dirty="0">
                  <a:ln>
                    <a:noFill/>
                  </a:ln>
                  <a:solidFill>
                    <a:srgbClr val="005959"/>
                  </a:solidFill>
                  <a:effectLst/>
                  <a:uLnTx/>
                  <a:uFillTx/>
                  <a:latin typeface="+mn-lt"/>
                  <a:ea typeface="+mn-ea"/>
                  <a:cs typeface="+mn-cs"/>
                </a:rPr>
                <a:t>Reprisal</a:t>
              </a:r>
            </a:p>
          </p:txBody>
        </p:sp>
        <p:sp>
          <p:nvSpPr>
            <p:cNvPr id="7" name="Rectangle 5">
              <a:extLst>
                <a:ext uri="{FF2B5EF4-FFF2-40B4-BE49-F238E27FC236}">
                  <a16:creationId xmlns="" xmlns:a16="http://schemas.microsoft.com/office/drawing/2014/main" id="{7EFDB4A9-4C63-43AF-9D3E-EC212F038D88}"/>
                </a:ext>
              </a:extLst>
            </p:cNvPr>
            <p:cNvSpPr txBox="1">
              <a:spLocks noChangeArrowheads="1"/>
            </p:cNvSpPr>
            <p:nvPr/>
          </p:nvSpPr>
          <p:spPr bwMode="auto">
            <a:xfrm>
              <a:off x="6309360" y="2209800"/>
              <a:ext cx="3774440" cy="3505200"/>
            </a:xfrm>
            <a:prstGeom prst="rect">
              <a:avLst/>
            </a:prstGeom>
            <a:noFill/>
            <a:ln w="9525">
              <a:noFill/>
              <a:miter lim="800000"/>
              <a:headEnd/>
              <a:tailEnd/>
            </a:ln>
          </p:spPr>
          <p:txBody>
            <a:bodyPr/>
            <a:lstStyle/>
            <a:p>
              <a:pPr marL="342900" indent="-342900">
                <a:spcBef>
                  <a:spcPct val="20000"/>
                </a:spcBef>
                <a:buFontTx/>
                <a:buChar char="•"/>
                <a:defRPr/>
              </a:pPr>
              <a:r>
                <a:rPr lang="en-US" sz="2000" kern="0" dirty="0">
                  <a:solidFill>
                    <a:srgbClr val="005959"/>
                  </a:solidFill>
                  <a:latin typeface="+mn-lt"/>
                </a:rPr>
                <a:t>Political Beliefs</a:t>
              </a:r>
            </a:p>
            <a:p>
              <a:pPr marL="342900" indent="-342900">
                <a:spcBef>
                  <a:spcPct val="20000"/>
                </a:spcBef>
                <a:buFontTx/>
                <a:buChar char="•"/>
                <a:defRPr/>
              </a:pPr>
              <a:r>
                <a:rPr lang="en-US" sz="2000" kern="0" dirty="0">
                  <a:solidFill>
                    <a:srgbClr val="005959"/>
                  </a:solidFill>
                  <a:latin typeface="+mn-lt"/>
                </a:rPr>
                <a:t>Martial Status</a:t>
              </a:r>
            </a:p>
            <a:p>
              <a:pPr marL="342900" indent="-342900">
                <a:spcBef>
                  <a:spcPct val="20000"/>
                </a:spcBef>
                <a:buFontTx/>
                <a:buChar char="•"/>
                <a:defRPr/>
              </a:pPr>
              <a:r>
                <a:rPr lang="en-US" sz="2000" kern="0" dirty="0">
                  <a:solidFill>
                    <a:srgbClr val="005959"/>
                  </a:solidFill>
                  <a:latin typeface="+mn-lt"/>
                </a:rPr>
                <a:t>Familial or Parental Status</a:t>
              </a:r>
            </a:p>
            <a:p>
              <a:pPr marL="342900" indent="-342900">
                <a:spcBef>
                  <a:spcPct val="20000"/>
                </a:spcBef>
                <a:buFontTx/>
                <a:buChar char="•"/>
                <a:defRPr/>
              </a:pPr>
              <a:r>
                <a:rPr lang="en-US" sz="2000" kern="0" dirty="0">
                  <a:solidFill>
                    <a:srgbClr val="005959"/>
                  </a:solidFill>
                  <a:latin typeface="+mn-lt"/>
                </a:rPr>
                <a:t>Sexual Orientation</a:t>
              </a:r>
            </a:p>
            <a:p>
              <a:pPr marL="342900" indent="-342900">
                <a:spcBef>
                  <a:spcPct val="20000"/>
                </a:spcBef>
                <a:buFontTx/>
                <a:buChar char="•"/>
                <a:defRPr/>
              </a:pPr>
              <a:r>
                <a:rPr lang="en-US" sz="2000" kern="0" dirty="0">
                  <a:solidFill>
                    <a:srgbClr val="005959"/>
                  </a:solidFill>
                  <a:latin typeface="+mn-lt"/>
                </a:rPr>
                <a:t>Public Assistance Income</a:t>
              </a:r>
            </a:p>
            <a:p>
              <a:pPr marL="342900" indent="-342900">
                <a:spcBef>
                  <a:spcPct val="20000"/>
                </a:spcBef>
                <a:buFontTx/>
                <a:buChar char="•"/>
                <a:defRPr/>
              </a:pPr>
              <a:r>
                <a:rPr lang="en-US" sz="2000" kern="0" dirty="0">
                  <a:solidFill>
                    <a:srgbClr val="005959"/>
                  </a:solidFill>
                  <a:latin typeface="+mn-lt"/>
                </a:rPr>
                <a:t>Protected Genetic Information in employment, program or activity conducted or funded by the Department</a:t>
              </a:r>
            </a:p>
          </p:txBody>
        </p:sp>
      </p:grpSp>
      <p:sp>
        <p:nvSpPr>
          <p:cNvPr id="3" name="Content Placeholder 2">
            <a:extLst>
              <a:ext uri="{FF2B5EF4-FFF2-40B4-BE49-F238E27FC236}">
                <a16:creationId xmlns="" xmlns:a16="http://schemas.microsoft.com/office/drawing/2014/main" id="{63306F9D-C316-475D-A59B-4F19A531A8CE}"/>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4840999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CCC5A5C-EE2E-4B96-820F-1593457DE6CD}"/>
              </a:ext>
            </a:extLst>
          </p:cNvPr>
          <p:cNvSpPr>
            <a:spLocks noGrp="1"/>
          </p:cNvSpPr>
          <p:nvPr>
            <p:ph type="title"/>
          </p:nvPr>
        </p:nvSpPr>
        <p:spPr>
          <a:xfrm>
            <a:off x="838200" y="681037"/>
            <a:ext cx="10515600" cy="1009651"/>
          </a:xfrm>
        </p:spPr>
        <p:txBody>
          <a:bodyPr/>
          <a:lstStyle/>
          <a:p>
            <a:pPr algn="ctr"/>
            <a:r>
              <a:rPr lang="en-US" b="1" dirty="0">
                <a:solidFill>
                  <a:srgbClr val="005959"/>
                </a:solidFill>
              </a:rPr>
              <a:t>Public Notification</a:t>
            </a:r>
            <a:endParaRPr lang="en-US" b="1" dirty="0"/>
          </a:p>
        </p:txBody>
      </p:sp>
      <p:sp>
        <p:nvSpPr>
          <p:cNvPr id="3" name="Content Placeholder 2">
            <a:extLst>
              <a:ext uri="{FF2B5EF4-FFF2-40B4-BE49-F238E27FC236}">
                <a16:creationId xmlns="" xmlns:a16="http://schemas.microsoft.com/office/drawing/2014/main" id="{999A233C-26DF-4F6E-923D-51CE0D52DE39}"/>
              </a:ext>
            </a:extLst>
          </p:cNvPr>
          <p:cNvSpPr>
            <a:spLocks noGrp="1"/>
          </p:cNvSpPr>
          <p:nvPr>
            <p:ph idx="1"/>
          </p:nvPr>
        </p:nvSpPr>
        <p:spPr/>
        <p:txBody>
          <a:bodyPr/>
          <a:lstStyle/>
          <a:p>
            <a:pPr marL="342900" indent="-342900" fontAlgn="base">
              <a:spcBef>
                <a:spcPct val="20000"/>
              </a:spcBef>
              <a:spcAft>
                <a:spcPct val="0"/>
              </a:spcAft>
              <a:buFontTx/>
              <a:buChar char="•"/>
              <a:defRPr/>
            </a:pPr>
            <a:r>
              <a:rPr lang="en-US" sz="2000" kern="0" dirty="0">
                <a:solidFill>
                  <a:srgbClr val="005959"/>
                </a:solidFill>
              </a:rPr>
              <a:t>TEFAP State or local agencies and their sub-recipients must have a public notification system</a:t>
            </a:r>
          </a:p>
          <a:p>
            <a:pPr marL="0" indent="0" fontAlgn="base">
              <a:spcBef>
                <a:spcPct val="20000"/>
              </a:spcBef>
              <a:spcAft>
                <a:spcPct val="0"/>
              </a:spcAft>
              <a:buNone/>
              <a:defRPr/>
            </a:pPr>
            <a:endParaRPr lang="en-US" sz="2000" kern="0" dirty="0">
              <a:solidFill>
                <a:srgbClr val="005959"/>
              </a:solidFill>
            </a:endParaRPr>
          </a:p>
          <a:p>
            <a:pPr marL="342900" indent="-342900" fontAlgn="base">
              <a:spcBef>
                <a:spcPct val="20000"/>
              </a:spcBef>
              <a:spcAft>
                <a:spcPct val="0"/>
              </a:spcAft>
              <a:buFontTx/>
              <a:buChar char="•"/>
              <a:defRPr/>
            </a:pPr>
            <a:r>
              <a:rPr lang="en-US" sz="2000" kern="0" dirty="0">
                <a:solidFill>
                  <a:srgbClr val="005959"/>
                </a:solidFill>
              </a:rPr>
              <a:t>The Purpose of this system is to inform applicants, participants and potentially eligible persons of:</a:t>
            </a:r>
          </a:p>
          <a:p>
            <a:pPr marL="342900" indent="-342900" fontAlgn="base">
              <a:spcBef>
                <a:spcPct val="20000"/>
              </a:spcBef>
              <a:spcAft>
                <a:spcPct val="0"/>
              </a:spcAft>
              <a:buFontTx/>
              <a:buChar char="•"/>
              <a:defRPr/>
            </a:pPr>
            <a:endParaRPr lang="en-US" sz="2000" kern="0" dirty="0">
              <a:solidFill>
                <a:srgbClr val="005959"/>
              </a:solidFill>
            </a:endParaRPr>
          </a:p>
          <a:p>
            <a:pPr marL="742950" lvl="1" indent="-285750" fontAlgn="base">
              <a:spcBef>
                <a:spcPct val="20000"/>
              </a:spcBef>
              <a:spcAft>
                <a:spcPct val="0"/>
              </a:spcAft>
              <a:buFont typeface="Wingdings" pitchFamily="2" charset="2"/>
              <a:buChar char="Ø"/>
              <a:defRPr/>
            </a:pPr>
            <a:r>
              <a:rPr lang="en-US" sz="2000" kern="0" dirty="0">
                <a:solidFill>
                  <a:srgbClr val="005959"/>
                </a:solidFill>
              </a:rPr>
              <a:t>Program availability (including dates, times and locations of CSFP distributing agencies)</a:t>
            </a:r>
          </a:p>
          <a:p>
            <a:pPr marL="742950" lvl="1" indent="-285750" fontAlgn="base">
              <a:spcBef>
                <a:spcPct val="20000"/>
              </a:spcBef>
              <a:spcAft>
                <a:spcPct val="0"/>
              </a:spcAft>
              <a:buFont typeface="Wingdings" pitchFamily="2" charset="2"/>
              <a:buChar char="Ø"/>
              <a:defRPr/>
            </a:pPr>
            <a:r>
              <a:rPr lang="en-US" sz="2000" kern="0" dirty="0">
                <a:solidFill>
                  <a:srgbClr val="005959"/>
                </a:solidFill>
              </a:rPr>
              <a:t>Program rights and responsibilities</a:t>
            </a:r>
          </a:p>
          <a:p>
            <a:pPr marL="742950" lvl="1" indent="-285750" fontAlgn="base">
              <a:spcBef>
                <a:spcPct val="20000"/>
              </a:spcBef>
              <a:spcAft>
                <a:spcPct val="0"/>
              </a:spcAft>
              <a:buFont typeface="Wingdings" pitchFamily="2" charset="2"/>
              <a:buChar char="Ø"/>
              <a:defRPr/>
            </a:pPr>
            <a:r>
              <a:rPr lang="en-US" sz="2000" kern="0" dirty="0">
                <a:solidFill>
                  <a:srgbClr val="005959"/>
                </a:solidFill>
              </a:rPr>
              <a:t>Policy of non-discrimination</a:t>
            </a:r>
          </a:p>
          <a:p>
            <a:pPr marL="742950" lvl="1" indent="-285750" fontAlgn="base">
              <a:spcBef>
                <a:spcPct val="20000"/>
              </a:spcBef>
              <a:spcAft>
                <a:spcPct val="0"/>
              </a:spcAft>
              <a:buFont typeface="Wingdings" pitchFamily="2" charset="2"/>
              <a:buChar char="Ø"/>
              <a:defRPr/>
            </a:pPr>
            <a:r>
              <a:rPr lang="en-US" sz="2000" kern="0" dirty="0">
                <a:solidFill>
                  <a:srgbClr val="005959"/>
                </a:solidFill>
              </a:rPr>
              <a:t>Policy for filing a complaint</a:t>
            </a:r>
          </a:p>
          <a:p>
            <a:endParaRPr lang="en-US" dirty="0"/>
          </a:p>
        </p:txBody>
      </p:sp>
    </p:spTree>
    <p:extLst>
      <p:ext uri="{BB962C8B-B14F-4D97-AF65-F5344CB8AC3E}">
        <p14:creationId xmlns:p14="http://schemas.microsoft.com/office/powerpoint/2010/main" val="26828057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363D1E8-FAD3-4D02-850F-815DAE1396D7}"/>
              </a:ext>
            </a:extLst>
          </p:cNvPr>
          <p:cNvSpPr>
            <a:spLocks noGrp="1"/>
          </p:cNvSpPr>
          <p:nvPr>
            <p:ph type="title"/>
          </p:nvPr>
        </p:nvSpPr>
        <p:spPr>
          <a:xfrm>
            <a:off x="838200" y="681037"/>
            <a:ext cx="10515600" cy="1009651"/>
          </a:xfrm>
        </p:spPr>
        <p:txBody>
          <a:bodyPr/>
          <a:lstStyle/>
          <a:p>
            <a:pPr algn="ctr"/>
            <a:r>
              <a:rPr lang="en-US" b="1" dirty="0">
                <a:solidFill>
                  <a:srgbClr val="005959"/>
                </a:solidFill>
              </a:rPr>
              <a:t>Language Assistance</a:t>
            </a:r>
            <a:endParaRPr lang="en-US" b="1" dirty="0"/>
          </a:p>
        </p:txBody>
      </p:sp>
      <p:sp>
        <p:nvSpPr>
          <p:cNvPr id="3" name="Content Placeholder 2">
            <a:extLst>
              <a:ext uri="{FF2B5EF4-FFF2-40B4-BE49-F238E27FC236}">
                <a16:creationId xmlns="" xmlns:a16="http://schemas.microsoft.com/office/drawing/2014/main" id="{B6495CA4-C7DD-4924-9A81-DB05A3E51C29}"/>
              </a:ext>
            </a:extLst>
          </p:cNvPr>
          <p:cNvSpPr>
            <a:spLocks noGrp="1"/>
          </p:cNvSpPr>
          <p:nvPr>
            <p:ph sz="half" idx="1"/>
          </p:nvPr>
        </p:nvSpPr>
        <p:spPr/>
        <p:txBody>
          <a:bodyPr/>
          <a:lstStyle/>
          <a:p>
            <a:pPr marL="342900" indent="-342900" fontAlgn="base">
              <a:spcBef>
                <a:spcPct val="20000"/>
              </a:spcBef>
              <a:spcAft>
                <a:spcPct val="0"/>
              </a:spcAft>
              <a:buFontTx/>
              <a:buChar char="•"/>
              <a:defRPr/>
            </a:pPr>
            <a:r>
              <a:rPr lang="en-US" kern="0" dirty="0">
                <a:solidFill>
                  <a:srgbClr val="005959"/>
                </a:solidFill>
              </a:rPr>
              <a:t>State agencies, local agencies or other sub-recipients are required to provide access to TEFAP services to Limited English Proficiency (LEP) persons and participants</a:t>
            </a:r>
          </a:p>
          <a:p>
            <a:pPr marL="342900" indent="-342900" fontAlgn="base">
              <a:spcBef>
                <a:spcPct val="20000"/>
              </a:spcBef>
              <a:spcAft>
                <a:spcPct val="0"/>
              </a:spcAft>
              <a:defRPr/>
            </a:pPr>
            <a:endParaRPr lang="en-US" kern="0" dirty="0">
              <a:solidFill>
                <a:srgbClr val="005959"/>
              </a:solidFill>
            </a:endParaRPr>
          </a:p>
          <a:p>
            <a:pPr marL="342900" indent="-342900" fontAlgn="base">
              <a:spcBef>
                <a:spcPct val="20000"/>
              </a:spcBef>
              <a:spcAft>
                <a:spcPct val="0"/>
              </a:spcAft>
              <a:buFontTx/>
              <a:buChar char="•"/>
              <a:defRPr/>
            </a:pPr>
            <a:r>
              <a:rPr lang="en-US" kern="0" dirty="0">
                <a:solidFill>
                  <a:srgbClr val="005959"/>
                </a:solidFill>
              </a:rPr>
              <a:t>Take reasonable steps to assure access is provided</a:t>
            </a:r>
          </a:p>
          <a:p>
            <a:endParaRPr lang="en-US" dirty="0"/>
          </a:p>
        </p:txBody>
      </p:sp>
      <p:pic>
        <p:nvPicPr>
          <p:cNvPr id="1026" name="Picture 2" descr="Image result for language assistance photos">
            <a:extLst>
              <a:ext uri="{FF2B5EF4-FFF2-40B4-BE49-F238E27FC236}">
                <a16:creationId xmlns="" xmlns:a16="http://schemas.microsoft.com/office/drawing/2014/main" id="{2552BB5B-3773-4400-8E3F-11F93A0A402D}"/>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172200" y="2058194"/>
            <a:ext cx="5181600"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94153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5683A12-741F-4C50-A6B4-A0A06151EC0B}"/>
              </a:ext>
            </a:extLst>
          </p:cNvPr>
          <p:cNvSpPr>
            <a:spLocks noGrp="1"/>
          </p:cNvSpPr>
          <p:nvPr>
            <p:ph type="title"/>
          </p:nvPr>
        </p:nvSpPr>
        <p:spPr>
          <a:xfrm>
            <a:off x="838200" y="681037"/>
            <a:ext cx="10515600" cy="1009651"/>
          </a:xfrm>
        </p:spPr>
        <p:txBody>
          <a:bodyPr>
            <a:normAutofit fontScale="90000"/>
          </a:bodyPr>
          <a:lstStyle/>
          <a:p>
            <a:pPr algn="ctr"/>
            <a:r>
              <a:rPr lang="en-US" b="1" dirty="0">
                <a:solidFill>
                  <a:srgbClr val="005959"/>
                </a:solidFill>
              </a:rPr>
              <a:t>Reasonable Accommodation for </a:t>
            </a:r>
            <a:br>
              <a:rPr lang="en-US" b="1" dirty="0">
                <a:solidFill>
                  <a:srgbClr val="005959"/>
                </a:solidFill>
              </a:rPr>
            </a:br>
            <a:r>
              <a:rPr lang="en-US" b="1" dirty="0">
                <a:solidFill>
                  <a:srgbClr val="005959"/>
                </a:solidFill>
              </a:rPr>
              <a:t>Persons with Disabilities</a:t>
            </a:r>
            <a:endParaRPr lang="en-US" b="1" dirty="0"/>
          </a:p>
        </p:txBody>
      </p:sp>
      <p:sp>
        <p:nvSpPr>
          <p:cNvPr id="3" name="Content Placeholder 2">
            <a:extLst>
              <a:ext uri="{FF2B5EF4-FFF2-40B4-BE49-F238E27FC236}">
                <a16:creationId xmlns="" xmlns:a16="http://schemas.microsoft.com/office/drawing/2014/main" id="{CB39BCD2-C345-4C44-82AC-F7DF0A2EAC55}"/>
              </a:ext>
            </a:extLst>
          </p:cNvPr>
          <p:cNvSpPr>
            <a:spLocks noGrp="1"/>
          </p:cNvSpPr>
          <p:nvPr>
            <p:ph idx="1"/>
          </p:nvPr>
        </p:nvSpPr>
        <p:spPr/>
        <p:txBody>
          <a:bodyPr/>
          <a:lstStyle/>
          <a:p>
            <a:r>
              <a:rPr lang="en-US" dirty="0">
                <a:solidFill>
                  <a:srgbClr val="005959"/>
                </a:solidFill>
              </a:rPr>
              <a:t>Americans with Disabilities Act</a:t>
            </a:r>
          </a:p>
          <a:p>
            <a:endParaRPr lang="en-US" dirty="0">
              <a:solidFill>
                <a:srgbClr val="005959"/>
              </a:solidFill>
            </a:endParaRPr>
          </a:p>
          <a:p>
            <a:r>
              <a:rPr lang="en-US" dirty="0">
                <a:solidFill>
                  <a:srgbClr val="005959"/>
                </a:solidFill>
              </a:rPr>
              <a:t>Section 504 of the Rehabilitation Act of 1973</a:t>
            </a:r>
          </a:p>
          <a:p>
            <a:endParaRPr lang="en-US" dirty="0">
              <a:solidFill>
                <a:srgbClr val="005959"/>
              </a:solidFill>
            </a:endParaRPr>
          </a:p>
          <a:p>
            <a:r>
              <a:rPr lang="en-US" dirty="0">
                <a:solidFill>
                  <a:srgbClr val="005959"/>
                </a:solidFill>
              </a:rPr>
              <a:t>7CFR part 15b </a:t>
            </a:r>
          </a:p>
          <a:p>
            <a:pPr lvl="1"/>
            <a:r>
              <a:rPr lang="en-US" dirty="0">
                <a:solidFill>
                  <a:srgbClr val="005959"/>
                </a:solidFill>
              </a:rPr>
              <a:t>Prohibits discrimination of the basis of disability in all services, programs, activities provided to the public by state and local governments. Reasonable accommodations that do not cause undue hardships.</a:t>
            </a:r>
          </a:p>
          <a:p>
            <a:endParaRPr lang="en-US" dirty="0"/>
          </a:p>
        </p:txBody>
      </p:sp>
      <p:pic>
        <p:nvPicPr>
          <p:cNvPr id="4" name="Picture 5" descr="MC900229829[1]">
            <a:extLst>
              <a:ext uri="{FF2B5EF4-FFF2-40B4-BE49-F238E27FC236}">
                <a16:creationId xmlns="" xmlns:a16="http://schemas.microsoft.com/office/drawing/2014/main" id="{6F67AD9C-E20B-43FD-8567-BAB50836F50D}"/>
              </a:ext>
            </a:extLst>
          </p:cNvPr>
          <p:cNvPicPr>
            <a:picLocks noChangeAspect="1" noChangeArrowheads="1"/>
          </p:cNvPicPr>
          <p:nvPr/>
        </p:nvPicPr>
        <p:blipFill>
          <a:blip r:embed="rId2" cstate="print">
            <a:duotone>
              <a:prstClr val="black"/>
              <a:schemeClr val="accent1">
                <a:tint val="45000"/>
                <a:satMod val="400000"/>
              </a:schemeClr>
            </a:duotone>
          </a:blip>
          <a:srcRect/>
          <a:stretch>
            <a:fillRect/>
          </a:stretch>
        </p:blipFill>
        <p:spPr bwMode="auto">
          <a:xfrm>
            <a:off x="9026280" y="1959261"/>
            <a:ext cx="1943100" cy="1785938"/>
          </a:xfrm>
          <a:prstGeom prst="rect">
            <a:avLst/>
          </a:prstGeom>
          <a:noFill/>
          <a:ln w="9525">
            <a:noFill/>
            <a:miter lim="800000"/>
            <a:headEnd/>
            <a:tailEnd/>
          </a:ln>
        </p:spPr>
      </p:pic>
    </p:spTree>
    <p:extLst>
      <p:ext uri="{BB962C8B-B14F-4D97-AF65-F5344CB8AC3E}">
        <p14:creationId xmlns:p14="http://schemas.microsoft.com/office/powerpoint/2010/main" val="11914860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2DC19EC-10D6-42BE-A3E4-3ECB9A3E9488}"/>
              </a:ext>
            </a:extLst>
          </p:cNvPr>
          <p:cNvSpPr>
            <a:spLocks noGrp="1"/>
          </p:cNvSpPr>
          <p:nvPr>
            <p:ph type="title"/>
          </p:nvPr>
        </p:nvSpPr>
        <p:spPr>
          <a:xfrm>
            <a:off x="1168400" y="681037"/>
            <a:ext cx="10185400" cy="1009651"/>
          </a:xfrm>
        </p:spPr>
        <p:txBody>
          <a:bodyPr/>
          <a:lstStyle/>
          <a:p>
            <a:pPr algn="ctr"/>
            <a:r>
              <a:rPr lang="en-US" b="1" dirty="0">
                <a:solidFill>
                  <a:srgbClr val="005959"/>
                </a:solidFill>
              </a:rPr>
              <a:t>Written Notice of Beneficiary Rights</a:t>
            </a:r>
            <a:endParaRPr lang="en-US" dirty="0"/>
          </a:p>
        </p:txBody>
      </p:sp>
      <p:sp>
        <p:nvSpPr>
          <p:cNvPr id="3" name="Content Placeholder 2">
            <a:extLst>
              <a:ext uri="{FF2B5EF4-FFF2-40B4-BE49-F238E27FC236}">
                <a16:creationId xmlns="" xmlns:a16="http://schemas.microsoft.com/office/drawing/2014/main" id="{25512A35-858D-478A-B7AE-7CD98D0665B6}"/>
              </a:ext>
            </a:extLst>
          </p:cNvPr>
          <p:cNvSpPr>
            <a:spLocks noGrp="1"/>
          </p:cNvSpPr>
          <p:nvPr>
            <p:ph sz="half" idx="1"/>
          </p:nvPr>
        </p:nvSpPr>
        <p:spPr/>
        <p:txBody>
          <a:bodyPr/>
          <a:lstStyle/>
          <a:p>
            <a:r>
              <a:rPr lang="en-US" dirty="0">
                <a:solidFill>
                  <a:srgbClr val="005959"/>
                </a:solidFill>
              </a:rPr>
              <a:t>This letter must be prominently displayed at all religious based (or appear to be religious based) organizations so that participants can see it at the point where services are rendered</a:t>
            </a:r>
          </a:p>
          <a:p>
            <a:endParaRPr lang="en-US" dirty="0"/>
          </a:p>
        </p:txBody>
      </p:sp>
      <p:pic>
        <p:nvPicPr>
          <p:cNvPr id="5" name="Content Placeholder 9">
            <a:extLst>
              <a:ext uri="{FF2B5EF4-FFF2-40B4-BE49-F238E27FC236}">
                <a16:creationId xmlns="" xmlns:a16="http://schemas.microsoft.com/office/drawing/2014/main" id="{0C2A41C2-97A1-417C-BADC-F78A06B97FD4}"/>
              </a:ext>
            </a:extLst>
          </p:cNvPr>
          <p:cNvPicPr>
            <a:picLocks noGrp="1" noChangeAspect="1"/>
          </p:cNvPicPr>
          <p:nvPr>
            <p:ph sz="half" idx="2"/>
          </p:nvPr>
        </p:nvPicPr>
        <p:blipFill>
          <a:blip r:embed="rId2"/>
          <a:stretch>
            <a:fillRect/>
          </a:stretch>
        </p:blipFill>
        <p:spPr>
          <a:xfrm>
            <a:off x="7101390" y="1825625"/>
            <a:ext cx="3323220" cy="4351338"/>
          </a:xfrm>
          <a:prstGeom prst="rect">
            <a:avLst/>
          </a:prstGeom>
        </p:spPr>
      </p:pic>
    </p:spTree>
    <p:extLst>
      <p:ext uri="{BB962C8B-B14F-4D97-AF65-F5344CB8AC3E}">
        <p14:creationId xmlns:p14="http://schemas.microsoft.com/office/powerpoint/2010/main" val="1528974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235</TotalTime>
  <Words>1277</Words>
  <Application>Microsoft Office PowerPoint</Application>
  <PresentationFormat>Custom</PresentationFormat>
  <Paragraphs>163</Paragraphs>
  <Slides>24</Slides>
  <Notes>2</Notes>
  <HiddenSlides>0</HiddenSlides>
  <MMClips>0</MMClips>
  <ScaleCrop>false</ScaleCrop>
  <HeadingPairs>
    <vt:vector size="4" baseType="variant">
      <vt:variant>
        <vt:lpstr>Theme</vt:lpstr>
      </vt:variant>
      <vt:variant>
        <vt:i4>2</vt:i4>
      </vt:variant>
      <vt:variant>
        <vt:lpstr>Slide Titles</vt:lpstr>
      </vt:variant>
      <vt:variant>
        <vt:i4>24</vt:i4>
      </vt:variant>
    </vt:vector>
  </HeadingPairs>
  <TitlesOfParts>
    <vt:vector size="26" baseType="lpstr">
      <vt:lpstr>Office Theme</vt:lpstr>
      <vt:lpstr>1_Office Theme</vt:lpstr>
      <vt:lpstr>PowerPoint Presentation</vt:lpstr>
      <vt:lpstr>USDA CIVIL RIGHTS TRAINING</vt:lpstr>
      <vt:lpstr>Civil Rights Compliance Training</vt:lpstr>
      <vt:lpstr>Purpose</vt:lpstr>
      <vt:lpstr>Protected Classes</vt:lpstr>
      <vt:lpstr>Public Notification</vt:lpstr>
      <vt:lpstr>Language Assistance</vt:lpstr>
      <vt:lpstr>Reasonable Accommodation for  Persons with Disabilities</vt:lpstr>
      <vt:lpstr>Written Notice of Beneficiary Rights</vt:lpstr>
      <vt:lpstr>Beneficiary Referral Request</vt:lpstr>
      <vt:lpstr>Assurances </vt:lpstr>
      <vt:lpstr>Compliance Reviews</vt:lpstr>
      <vt:lpstr>Resolution of Noncompliance</vt:lpstr>
      <vt:lpstr>To Achieve Voluntary Compliance</vt:lpstr>
      <vt:lpstr>Complaints of Discrimination</vt:lpstr>
      <vt:lpstr>Collection and Use of Data</vt:lpstr>
      <vt:lpstr>Complaint Process Rights</vt:lpstr>
      <vt:lpstr>Complaint Process</vt:lpstr>
      <vt:lpstr>Complaints of Discrimination</vt:lpstr>
      <vt:lpstr>Complaints of Discrimination  must be reported by:</vt:lpstr>
      <vt:lpstr>The code of Quality Customer Service</vt:lpstr>
      <vt:lpstr>Civil Rights Training</vt:lpstr>
      <vt:lpstr>Civil Rights Training Topics</vt:lpstr>
      <vt:lpstr>For Additional Civil Rights Compliance Information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Segars, Tahni</dc:creator>
  <cp:lastModifiedBy>Grants Manager</cp:lastModifiedBy>
  <cp:revision>32</cp:revision>
  <cp:lastPrinted>2018-09-20T19:38:28Z</cp:lastPrinted>
  <dcterms:created xsi:type="dcterms:W3CDTF">2017-11-14T21:24:02Z</dcterms:created>
  <dcterms:modified xsi:type="dcterms:W3CDTF">2019-10-22T17:10:25Z</dcterms:modified>
</cp:coreProperties>
</file>